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charts/chart3.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4.xml" ContentType="application/vnd.openxmlformats-officedocument.drawingml.chart+xml"/>
  <Override PartName="/ppt/notesSlides/notesSlide5.xml" ContentType="application/vnd.openxmlformats-officedocument.presentationml.notesSlide+xml"/>
  <Override PartName="/ppt/charts/chart5.xml" ContentType="application/vnd.openxmlformats-officedocument.drawingml.chart+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notesSlides/notesSlide8.xml" ContentType="application/vnd.openxmlformats-officedocument.presentationml.notesSlide+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17.xml" ContentType="application/vnd.openxmlformats-officedocument.drawingml.chart+xml"/>
  <Override PartName="/ppt/notesSlides/notesSlide11.xml" ContentType="application/vnd.openxmlformats-officedocument.presentationml.notesSlide+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charts/chart22.xml" ContentType="application/vnd.openxmlformats-officedocument.drawingml.chart+xml"/>
  <Override PartName="/ppt/charts/chart23.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13" r:id="rId3"/>
    <p:sldId id="471" r:id="rId4"/>
    <p:sldId id="377" r:id="rId5"/>
    <p:sldId id="491" r:id="rId6"/>
    <p:sldId id="417" r:id="rId7"/>
    <p:sldId id="418" r:id="rId8"/>
    <p:sldId id="419" r:id="rId9"/>
    <p:sldId id="423" r:id="rId10"/>
    <p:sldId id="424" r:id="rId11"/>
    <p:sldId id="425" r:id="rId12"/>
    <p:sldId id="426" r:id="rId13"/>
    <p:sldId id="427" r:id="rId14"/>
    <p:sldId id="428" r:id="rId15"/>
    <p:sldId id="429" r:id="rId16"/>
    <p:sldId id="430" r:id="rId17"/>
    <p:sldId id="431" r:id="rId18"/>
    <p:sldId id="432" r:id="rId19"/>
    <p:sldId id="433" r:id="rId20"/>
    <p:sldId id="434" r:id="rId21"/>
    <p:sldId id="435" r:id="rId22"/>
    <p:sldId id="436" r:id="rId23"/>
    <p:sldId id="492" r:id="rId24"/>
    <p:sldId id="493" r:id="rId25"/>
    <p:sldId id="258" r:id="rId26"/>
    <p:sldId id="264" r:id="rId27"/>
    <p:sldId id="494" r:id="rId28"/>
    <p:sldId id="501" r:id="rId29"/>
    <p:sldId id="259" r:id="rId30"/>
    <p:sldId id="261" r:id="rId31"/>
    <p:sldId id="262" r:id="rId32"/>
    <p:sldId id="260" r:id="rId33"/>
    <p:sldId id="497" r:id="rId34"/>
    <p:sldId id="326" r:id="rId35"/>
    <p:sldId id="333" r:id="rId36"/>
    <p:sldId id="498" r:id="rId37"/>
    <p:sldId id="329" r:id="rId38"/>
    <p:sldId id="334" r:id="rId39"/>
    <p:sldId id="335" r:id="rId40"/>
    <p:sldId id="336" r:id="rId41"/>
    <p:sldId id="340" r:id="rId42"/>
    <p:sldId id="331" r:id="rId43"/>
    <p:sldId id="499" r:id="rId44"/>
    <p:sldId id="316" r:id="rId45"/>
    <p:sldId id="317" r:id="rId46"/>
    <p:sldId id="318" r:id="rId47"/>
    <p:sldId id="500"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p:scale>
          <a:sx n="100" d="100"/>
          <a:sy n="100" d="100"/>
        </p:scale>
        <p:origin x="72" y="15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D:Users:Natalia:Dropbox:teaching:2015_03_26_introduction_to_fMRI_boston:BOLD_time_course.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HD:Users:Natalia:Dropbox:teaching:2015_03_26_introduction_to_fMRI_boston:BOLD_time_course.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HD:Users:Natalia:Dropbox:teaching:2015_03_26_introduction_to_fMRI_boston:BOLD_time_cours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Sheet1!$C$1</c:f>
              <c:strCache>
                <c:ptCount val="1"/>
                <c:pt idx="0">
                  <c:v>stimulus function</c:v>
                </c:pt>
              </c:strCache>
            </c:strRef>
          </c:tx>
          <c:spPr>
            <a:ln>
              <a:solidFill>
                <a:schemeClr val="accent1"/>
              </a:solidFill>
            </a:ln>
          </c:spPr>
          <c:marker>
            <c:symbol val="diamond"/>
            <c:size val="9"/>
            <c:spPr>
              <a:solidFill>
                <a:schemeClr val="tx2">
                  <a:lumMod val="60000"/>
                  <a:lumOff val="40000"/>
                </a:schemeClr>
              </a:solidFill>
              <a:ln>
                <a:solidFill>
                  <a:schemeClr val="accent1"/>
                </a:solidFill>
              </a:ln>
            </c:spPr>
          </c:marker>
          <c:cat>
            <c:numRef>
              <c:f>Sheet1!$B$2:$B$4</c:f>
              <c:numCache>
                <c:formatCode>#,#00</c:formatCode>
                <c:ptCount val="3"/>
                <c:pt idx="0">
                  <c:v>0</c:v>
                </c:pt>
                <c:pt idx="1">
                  <c:v>2.5</c:v>
                </c:pt>
                <c:pt idx="2">
                  <c:v>5</c:v>
                </c:pt>
              </c:numCache>
            </c:numRef>
          </c:cat>
          <c:val>
            <c:numRef>
              <c:f>Sheet1!$C$2:$C$4</c:f>
              <c:numCache>
                <c:formatCode>General</c:formatCode>
                <c:ptCount val="3"/>
                <c:pt idx="0">
                  <c:v>1</c:v>
                </c:pt>
                <c:pt idx="1">
                  <c:v>1</c:v>
                </c:pt>
                <c:pt idx="2">
                  <c:v>1</c:v>
                </c:pt>
              </c:numCache>
            </c:numRef>
          </c:val>
          <c:smooth val="0"/>
          <c:extLst>
            <c:ext xmlns:c16="http://schemas.microsoft.com/office/drawing/2014/chart" uri="{C3380CC4-5D6E-409C-BE32-E72D297353CC}">
              <c16:uniqueId val="{00000000-EBDB-40E0-AA91-A4959C9B374D}"/>
            </c:ext>
          </c:extLst>
        </c:ser>
        <c:dLbls>
          <c:showLegendKey val="0"/>
          <c:showVal val="0"/>
          <c:showCatName val="0"/>
          <c:showSerName val="0"/>
          <c:showPercent val="0"/>
          <c:showBubbleSize val="0"/>
        </c:dLbls>
        <c:marker val="1"/>
        <c:smooth val="0"/>
        <c:axId val="-2108667928"/>
        <c:axId val="-2108318504"/>
      </c:lineChart>
      <c:catAx>
        <c:axId val="-2108667928"/>
        <c:scaling>
          <c:orientation val="minMax"/>
        </c:scaling>
        <c:delete val="0"/>
        <c:axPos val="b"/>
        <c:title>
          <c:tx>
            <c:rich>
              <a:bodyPr/>
              <a:lstStyle/>
              <a:p>
                <a:pPr>
                  <a:defRPr/>
                </a:pPr>
                <a:r>
                  <a:rPr lang="en-US"/>
                  <a:t>Time (s)</a:t>
                </a:r>
              </a:p>
            </c:rich>
          </c:tx>
          <c:overlay val="0"/>
        </c:title>
        <c:numFmt formatCode="#,##0.0" sourceLinked="0"/>
        <c:majorTickMark val="none"/>
        <c:minorTickMark val="out"/>
        <c:tickLblPos val="nextTo"/>
        <c:crossAx val="-2108318504"/>
        <c:crosses val="autoZero"/>
        <c:auto val="1"/>
        <c:lblAlgn val="ctr"/>
        <c:lblOffset val="100"/>
        <c:noMultiLvlLbl val="0"/>
      </c:catAx>
      <c:valAx>
        <c:axId val="-2108318504"/>
        <c:scaling>
          <c:orientation val="minMax"/>
        </c:scaling>
        <c:delete val="0"/>
        <c:axPos val="l"/>
        <c:numFmt formatCode="General" sourceLinked="1"/>
        <c:majorTickMark val="out"/>
        <c:minorTickMark val="none"/>
        <c:tickLblPos val="nextTo"/>
        <c:crossAx val="-2108667928"/>
        <c:crosses val="autoZero"/>
        <c:crossBetween val="between"/>
      </c:valAx>
      <c:spPr>
        <a:ln>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HRF</a:t>
            </a:r>
          </a:p>
        </c:rich>
      </c:tx>
      <c:overlay val="1"/>
    </c:title>
    <c:autoTitleDeleted val="0"/>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2D09-4D6F-8FFB-EAABF3050593}"/>
            </c:ext>
          </c:extLst>
        </c:ser>
        <c:dLbls>
          <c:showLegendKey val="0"/>
          <c:showVal val="0"/>
          <c:showCatName val="0"/>
          <c:showSerName val="0"/>
          <c:showPercent val="0"/>
          <c:showBubbleSize val="0"/>
        </c:dLbls>
        <c:smooth val="0"/>
        <c:axId val="-2127150776"/>
        <c:axId val="-2127165144"/>
      </c:lineChart>
      <c:catAx>
        <c:axId val="-2127150776"/>
        <c:scaling>
          <c:orientation val="minMax"/>
        </c:scaling>
        <c:delete val="0"/>
        <c:axPos val="b"/>
        <c:numFmt formatCode="General" sourceLinked="1"/>
        <c:majorTickMark val="out"/>
        <c:minorTickMark val="none"/>
        <c:tickLblPos val="low"/>
        <c:crossAx val="-2127165144"/>
        <c:crosses val="autoZero"/>
        <c:auto val="1"/>
        <c:lblAlgn val="ctr"/>
        <c:lblOffset val="100"/>
        <c:noMultiLvlLbl val="0"/>
      </c:catAx>
      <c:valAx>
        <c:axId val="-2127165144"/>
        <c:scaling>
          <c:orientation val="minMax"/>
        </c:scaling>
        <c:delete val="0"/>
        <c:axPos val="l"/>
        <c:numFmt formatCode="General" sourceLinked="1"/>
        <c:majorTickMark val="out"/>
        <c:minorTickMark val="none"/>
        <c:tickLblPos val="nextTo"/>
        <c:crossAx val="-2127150776"/>
        <c:crosses val="autoZero"/>
        <c:crossBetween val="between"/>
      </c:valAx>
    </c:plotArea>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A5A9-44B2-9CA6-453EDE96D563}"/>
            </c:ext>
          </c:extLst>
        </c:ser>
        <c:ser>
          <c:idx val="3"/>
          <c:order val="1"/>
          <c:tx>
            <c:strRef>
              <c:f>Sheet1!$D$1</c:f>
              <c:strCache>
                <c:ptCount val="1"/>
                <c:pt idx="0">
                  <c:v>regressor</c:v>
                </c:pt>
              </c:strCache>
            </c:strRef>
          </c:tx>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A5A9-44B2-9CA6-453EDE96D563}"/>
            </c:ext>
          </c:extLst>
        </c:ser>
        <c:dLbls>
          <c:showLegendKey val="0"/>
          <c:showVal val="0"/>
          <c:showCatName val="0"/>
          <c:showSerName val="0"/>
          <c:showPercent val="0"/>
          <c:showBubbleSize val="0"/>
        </c:dLbls>
        <c:marker val="1"/>
        <c:smooth val="0"/>
        <c:axId val="-2127338984"/>
        <c:axId val="-2127356776"/>
      </c:lineChart>
      <c:catAx>
        <c:axId val="-212733898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7356776"/>
        <c:crosses val="autoZero"/>
        <c:auto val="1"/>
        <c:lblAlgn val="ctr"/>
        <c:lblOffset val="100"/>
        <c:noMultiLvlLbl val="0"/>
      </c:catAx>
      <c:valAx>
        <c:axId val="-2127356776"/>
        <c:scaling>
          <c:orientation val="minMax"/>
        </c:scaling>
        <c:delete val="0"/>
        <c:axPos val="l"/>
        <c:numFmt formatCode="0.00" sourceLinked="1"/>
        <c:majorTickMark val="out"/>
        <c:minorTickMark val="none"/>
        <c:tickLblPos val="nextTo"/>
        <c:crossAx val="-2127338984"/>
        <c:crosses val="autoZero"/>
        <c:crossBetween val="between"/>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65D9-4B8D-8BF4-B8EBB08EC746}"/>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65D9-4B8D-8BF4-B8EBB08EC746}"/>
            </c:ext>
          </c:extLst>
        </c:ser>
        <c:dLbls>
          <c:showLegendKey val="0"/>
          <c:showVal val="0"/>
          <c:showCatName val="0"/>
          <c:showSerName val="0"/>
          <c:showPercent val="0"/>
          <c:showBubbleSize val="0"/>
        </c:dLbls>
        <c:smooth val="0"/>
        <c:axId val="-2145613240"/>
        <c:axId val="-2145599768"/>
      </c:lineChart>
      <c:catAx>
        <c:axId val="-2145613240"/>
        <c:scaling>
          <c:orientation val="minMax"/>
        </c:scaling>
        <c:delete val="0"/>
        <c:axPos val="b"/>
        <c:numFmt formatCode="0.0" sourceLinked="1"/>
        <c:majorTickMark val="none"/>
        <c:minorTickMark val="out"/>
        <c:tickLblPos val="none"/>
        <c:crossAx val="-2145599768"/>
        <c:crosses val="autoZero"/>
        <c:auto val="1"/>
        <c:lblAlgn val="ctr"/>
        <c:lblOffset val="100"/>
        <c:noMultiLvlLbl val="0"/>
      </c:catAx>
      <c:valAx>
        <c:axId val="-2145599768"/>
        <c:scaling>
          <c:orientation val="minMax"/>
        </c:scaling>
        <c:delete val="0"/>
        <c:axPos val="l"/>
        <c:numFmt formatCode="0.00" sourceLinked="1"/>
        <c:majorTickMark val="out"/>
        <c:minorTickMark val="none"/>
        <c:tickLblPos val="none"/>
        <c:crossAx val="-2145613240"/>
        <c:crosses val="autoZero"/>
        <c:crossBetween val="between"/>
      </c:valAx>
    </c:plotArea>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7046-4C66-8F6F-6B0E55FC6B81}"/>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7046-4C66-8F6F-6B0E55FC6B81}"/>
            </c:ext>
          </c:extLst>
        </c:ser>
        <c:dLbls>
          <c:showLegendKey val="0"/>
          <c:showVal val="0"/>
          <c:showCatName val="0"/>
          <c:showSerName val="0"/>
          <c:showPercent val="0"/>
          <c:showBubbleSize val="0"/>
        </c:dLbls>
        <c:smooth val="0"/>
        <c:axId val="-2145690808"/>
        <c:axId val="-2145715864"/>
      </c:lineChart>
      <c:catAx>
        <c:axId val="-2145690808"/>
        <c:scaling>
          <c:orientation val="minMax"/>
        </c:scaling>
        <c:delete val="0"/>
        <c:axPos val="b"/>
        <c:numFmt formatCode="0.0" sourceLinked="1"/>
        <c:majorTickMark val="none"/>
        <c:minorTickMark val="out"/>
        <c:tickLblPos val="none"/>
        <c:crossAx val="-2145715864"/>
        <c:crosses val="autoZero"/>
        <c:auto val="1"/>
        <c:lblAlgn val="ctr"/>
        <c:lblOffset val="100"/>
        <c:noMultiLvlLbl val="0"/>
      </c:catAx>
      <c:valAx>
        <c:axId val="-2145715864"/>
        <c:scaling>
          <c:orientation val="minMax"/>
        </c:scaling>
        <c:delete val="0"/>
        <c:axPos val="l"/>
        <c:numFmt formatCode="0.00" sourceLinked="1"/>
        <c:majorTickMark val="out"/>
        <c:minorTickMark val="none"/>
        <c:tickLblPos val="none"/>
        <c:crossAx val="-2145690808"/>
        <c:crosses val="autoZero"/>
        <c:crossBetween val="between"/>
      </c:valAx>
    </c:plotArea>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196E-431F-804D-686A66C4E4C5}"/>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196E-431F-804D-686A66C4E4C5}"/>
            </c:ext>
          </c:extLst>
        </c:ser>
        <c:ser>
          <c:idx val="4"/>
          <c:order val="2"/>
          <c:tx>
            <c:strRef>
              <c:f>Sheet1!$F$1</c:f>
              <c:strCache>
                <c:ptCount val="1"/>
                <c:pt idx="0">
                  <c:v>error</c:v>
                </c:pt>
              </c:strCache>
            </c:strRef>
          </c:tx>
          <c:marker>
            <c:symbol val="none"/>
          </c:marker>
          <c:val>
            <c:numRef>
              <c:f>Sheet1!$F$2:$F$49</c:f>
              <c:numCache>
                <c:formatCode>0.00</c:formatCode>
                <c:ptCount val="48"/>
                <c:pt idx="0">
                  <c:v>-8.4589973287372999E-2</c:v>
                </c:pt>
                <c:pt idx="1">
                  <c:v>-7.5340439896480996E-2</c:v>
                </c:pt>
                <c:pt idx="2">
                  <c:v>-0.20851273937268</c:v>
                </c:pt>
                <c:pt idx="3">
                  <c:v>-0.21314695564322</c:v>
                </c:pt>
                <c:pt idx="4">
                  <c:v>0.29350376921170002</c:v>
                </c:pt>
                <c:pt idx="5">
                  <c:v>-0.26153942897392701</c:v>
                </c:pt>
                <c:pt idx="6">
                  <c:v>-0.17674848383098901</c:v>
                </c:pt>
                <c:pt idx="7">
                  <c:v>-9.9305046193118904E-2</c:v>
                </c:pt>
                <c:pt idx="8">
                  <c:v>2.37523510884101E-2</c:v>
                </c:pt>
                <c:pt idx="9">
                  <c:v>0.255644895706576</c:v>
                </c:pt>
                <c:pt idx="10">
                  <c:v>0.38891804605715702</c:v>
                </c:pt>
                <c:pt idx="11">
                  <c:v>7.9967109133314798E-2</c:v>
                </c:pt>
                <c:pt idx="12">
                  <c:v>-0.40085290344593</c:v>
                </c:pt>
                <c:pt idx="13">
                  <c:v>-0.14961838948452499</c:v>
                </c:pt>
                <c:pt idx="14">
                  <c:v>-4.9549218023676803E-2</c:v>
                </c:pt>
                <c:pt idx="15">
                  <c:v>3.2400038747046299E-2</c:v>
                </c:pt>
                <c:pt idx="16">
                  <c:v>0.108743935093546</c:v>
                </c:pt>
                <c:pt idx="17">
                  <c:v>0.39172645040593101</c:v>
                </c:pt>
                <c:pt idx="18">
                  <c:v>0.10435360510531699</c:v>
                </c:pt>
                <c:pt idx="19">
                  <c:v>3.2962067833380002E-2</c:v>
                </c:pt>
                <c:pt idx="20">
                  <c:v>0.20577520072118999</c:v>
                </c:pt>
                <c:pt idx="21">
                  <c:v>6.9011662741429905E-2</c:v>
                </c:pt>
                <c:pt idx="22">
                  <c:v>-6.2491232784310097E-2</c:v>
                </c:pt>
                <c:pt idx="23">
                  <c:v>0.11359058835282999</c:v>
                </c:pt>
                <c:pt idx="24">
                  <c:v>-0.130472934546882</c:v>
                </c:pt>
                <c:pt idx="25">
                  <c:v>-4.0436726853021999E-2</c:v>
                </c:pt>
                <c:pt idx="26">
                  <c:v>-0.135993036190763</c:v>
                </c:pt>
                <c:pt idx="27">
                  <c:v>-0.15887532114841199</c:v>
                </c:pt>
                <c:pt idx="28">
                  <c:v>1.0614859991740999E-2</c:v>
                </c:pt>
                <c:pt idx="29">
                  <c:v>0.151257068173098</c:v>
                </c:pt>
                <c:pt idx="30">
                  <c:v>0.133448188396771</c:v>
                </c:pt>
                <c:pt idx="31">
                  <c:v>-4.9389931195800002E-4</c:v>
                </c:pt>
                <c:pt idx="32">
                  <c:v>2.5364619437064299E-2</c:v>
                </c:pt>
                <c:pt idx="33">
                  <c:v>-0.14247105401662</c:v>
                </c:pt>
                <c:pt idx="34">
                  <c:v>-0.23540658612192999</c:v>
                </c:pt>
                <c:pt idx="35">
                  <c:v>-0.13387707831648399</c:v>
                </c:pt>
                <c:pt idx="36">
                  <c:v>0.24181128588362999</c:v>
                </c:pt>
                <c:pt idx="37">
                  <c:v>-0.41390064892243</c:v>
                </c:pt>
                <c:pt idx="38">
                  <c:v>1.08863231277798E-2</c:v>
                </c:pt>
                <c:pt idx="39">
                  <c:v>0.27309885011580998</c:v>
                </c:pt>
                <c:pt idx="40">
                  <c:v>-5.3410622794236001E-2</c:v>
                </c:pt>
                <c:pt idx="41">
                  <c:v>-0.14944737765022101</c:v>
                </c:pt>
                <c:pt idx="42">
                  <c:v>-0.30467007394094697</c:v>
                </c:pt>
                <c:pt idx="43">
                  <c:v>0.188339340537855</c:v>
                </c:pt>
                <c:pt idx="44">
                  <c:v>-0.22460983405865401</c:v>
                </c:pt>
                <c:pt idx="45">
                  <c:v>-0.27410887105446202</c:v>
                </c:pt>
                <c:pt idx="46">
                  <c:v>-0.107038897158827</c:v>
                </c:pt>
                <c:pt idx="47">
                  <c:v>0.11066836600246401</c:v>
                </c:pt>
              </c:numCache>
            </c:numRef>
          </c:val>
          <c:smooth val="0"/>
          <c:extLst>
            <c:ext xmlns:c16="http://schemas.microsoft.com/office/drawing/2014/chart" uri="{C3380CC4-5D6E-409C-BE32-E72D297353CC}">
              <c16:uniqueId val="{00000002-196E-431F-804D-686A66C4E4C5}"/>
            </c:ext>
          </c:extLst>
        </c:ser>
        <c:dLbls>
          <c:showLegendKey val="0"/>
          <c:showVal val="0"/>
          <c:showCatName val="0"/>
          <c:showSerName val="0"/>
          <c:showPercent val="0"/>
          <c:showBubbleSize val="0"/>
        </c:dLbls>
        <c:smooth val="0"/>
        <c:axId val="-2139502328"/>
        <c:axId val="-2139944536"/>
      </c:lineChart>
      <c:catAx>
        <c:axId val="-2139502328"/>
        <c:scaling>
          <c:orientation val="minMax"/>
        </c:scaling>
        <c:delete val="0"/>
        <c:axPos val="b"/>
        <c:numFmt formatCode="0.0" sourceLinked="1"/>
        <c:majorTickMark val="none"/>
        <c:minorTickMark val="out"/>
        <c:tickLblPos val="none"/>
        <c:crossAx val="-2139944536"/>
        <c:crosses val="autoZero"/>
        <c:auto val="1"/>
        <c:lblAlgn val="ctr"/>
        <c:lblOffset val="100"/>
        <c:noMultiLvlLbl val="0"/>
      </c:catAx>
      <c:valAx>
        <c:axId val="-2139944536"/>
        <c:scaling>
          <c:orientation val="minMax"/>
        </c:scaling>
        <c:delete val="0"/>
        <c:axPos val="l"/>
        <c:numFmt formatCode="0.00" sourceLinked="1"/>
        <c:majorTickMark val="out"/>
        <c:minorTickMark val="none"/>
        <c:tickLblPos val="none"/>
        <c:crossAx val="-2139502328"/>
        <c:crosses val="autoZero"/>
        <c:crossBetween val="between"/>
      </c:valAx>
    </c:plotArea>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D007-4C6B-87CB-CF91052B36BA}"/>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D007-4C6B-87CB-CF91052B36BA}"/>
            </c:ext>
          </c:extLst>
        </c:ser>
        <c:dLbls>
          <c:showLegendKey val="0"/>
          <c:showVal val="0"/>
          <c:showCatName val="0"/>
          <c:showSerName val="0"/>
          <c:showPercent val="0"/>
          <c:showBubbleSize val="0"/>
        </c:dLbls>
        <c:smooth val="0"/>
        <c:axId val="-2139167576"/>
        <c:axId val="-2139164536"/>
      </c:lineChart>
      <c:catAx>
        <c:axId val="-2139167576"/>
        <c:scaling>
          <c:orientation val="minMax"/>
        </c:scaling>
        <c:delete val="1"/>
        <c:axPos val="b"/>
        <c:numFmt formatCode="0.0" sourceLinked="1"/>
        <c:majorTickMark val="none"/>
        <c:minorTickMark val="out"/>
        <c:tickLblPos val="none"/>
        <c:crossAx val="-2139164536"/>
        <c:crosses val="autoZero"/>
        <c:auto val="1"/>
        <c:lblAlgn val="ctr"/>
        <c:lblOffset val="100"/>
        <c:noMultiLvlLbl val="0"/>
      </c:catAx>
      <c:valAx>
        <c:axId val="-2139164536"/>
        <c:scaling>
          <c:orientation val="minMax"/>
        </c:scaling>
        <c:delete val="0"/>
        <c:axPos val="l"/>
        <c:numFmt formatCode="0.00" sourceLinked="1"/>
        <c:majorTickMark val="out"/>
        <c:minorTickMark val="none"/>
        <c:tickLblPos val="none"/>
        <c:crossAx val="-2139167576"/>
        <c:crosses val="autoZero"/>
        <c:crossBetween val="between"/>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F8DA-4E45-BBF7-FF6044F73642}"/>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F8DA-4E45-BBF7-FF6044F73642}"/>
            </c:ext>
          </c:extLst>
        </c:ser>
        <c:dLbls>
          <c:showLegendKey val="0"/>
          <c:showVal val="0"/>
          <c:showCatName val="0"/>
          <c:showSerName val="0"/>
          <c:showPercent val="0"/>
          <c:showBubbleSize val="0"/>
        </c:dLbls>
        <c:smooth val="0"/>
        <c:axId val="-2139139560"/>
        <c:axId val="-2139136520"/>
      </c:lineChart>
      <c:catAx>
        <c:axId val="-2139139560"/>
        <c:scaling>
          <c:orientation val="minMax"/>
        </c:scaling>
        <c:delete val="0"/>
        <c:axPos val="b"/>
        <c:numFmt formatCode="0.0" sourceLinked="1"/>
        <c:majorTickMark val="none"/>
        <c:minorTickMark val="out"/>
        <c:tickLblPos val="none"/>
        <c:crossAx val="-2139136520"/>
        <c:crosses val="autoZero"/>
        <c:auto val="1"/>
        <c:lblAlgn val="ctr"/>
        <c:lblOffset val="100"/>
        <c:noMultiLvlLbl val="0"/>
      </c:catAx>
      <c:valAx>
        <c:axId val="-2139136520"/>
        <c:scaling>
          <c:orientation val="minMax"/>
        </c:scaling>
        <c:delete val="0"/>
        <c:axPos val="l"/>
        <c:numFmt formatCode="0.00" sourceLinked="1"/>
        <c:majorTickMark val="out"/>
        <c:minorTickMark val="none"/>
        <c:tickLblPos val="none"/>
        <c:crossAx val="-2139139560"/>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spPr>
            <a:ln>
              <a:solidFill>
                <a:schemeClr val="accent4"/>
              </a:solidFill>
            </a:ln>
          </c:spPr>
          <c:marker>
            <c:spPr>
              <a:solidFill>
                <a:schemeClr val="accent4"/>
              </a:solidFill>
              <a:ln>
                <a:solidFill>
                  <a:schemeClr val="accent4"/>
                </a:solidFill>
              </a:ln>
            </c:spPr>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56E4-4041-B680-369E4FC59C66}"/>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56E4-4041-B680-369E4FC59C66}"/>
            </c:ext>
          </c:extLst>
        </c:ser>
        <c:ser>
          <c:idx val="5"/>
          <c:order val="2"/>
          <c:tx>
            <c:v>stimulus function 2</c:v>
          </c:tx>
          <c:val>
            <c:numRef>
              <c:f>Sheet1!$L$2:$L$49</c:f>
              <c:numCache>
                <c:formatCode>General</c:formatCode>
                <c:ptCount val="48"/>
                <c:pt idx="0">
                  <c:v>0</c:v>
                </c:pt>
                <c:pt idx="1">
                  <c:v>0</c:v>
                </c:pt>
                <c:pt idx="2">
                  <c:v>0</c:v>
                </c:pt>
                <c:pt idx="3">
                  <c:v>0</c:v>
                </c:pt>
                <c:pt idx="4">
                  <c:v>0</c:v>
                </c:pt>
                <c:pt idx="5">
                  <c:v>0</c:v>
                </c:pt>
                <c:pt idx="6">
                  <c:v>0</c:v>
                </c:pt>
                <c:pt idx="7">
                  <c:v>0</c:v>
                </c:pt>
                <c:pt idx="8">
                  <c:v>1</c:v>
                </c:pt>
                <c:pt idx="9">
                  <c:v>1</c:v>
                </c:pt>
                <c:pt idx="10">
                  <c:v>1</c:v>
                </c:pt>
                <c:pt idx="11">
                  <c:v>1</c:v>
                </c:pt>
                <c:pt idx="12">
                  <c:v>1</c:v>
                </c:pt>
                <c:pt idx="13">
                  <c:v>1</c:v>
                </c:pt>
                <c:pt idx="14">
                  <c:v>1</c:v>
                </c:pt>
                <c:pt idx="15">
                  <c:v>1</c:v>
                </c:pt>
                <c:pt idx="16">
                  <c:v>0</c:v>
                </c:pt>
                <c:pt idx="17">
                  <c:v>0</c:v>
                </c:pt>
                <c:pt idx="18">
                  <c:v>0</c:v>
                </c:pt>
                <c:pt idx="19">
                  <c:v>0</c:v>
                </c:pt>
                <c:pt idx="20">
                  <c:v>0</c:v>
                </c:pt>
                <c:pt idx="21">
                  <c:v>0</c:v>
                </c:pt>
                <c:pt idx="22">
                  <c:v>0</c:v>
                </c:pt>
                <c:pt idx="23">
                  <c:v>0</c:v>
                </c:pt>
                <c:pt idx="24">
                  <c:v>1</c:v>
                </c:pt>
                <c:pt idx="25">
                  <c:v>1</c:v>
                </c:pt>
                <c:pt idx="26">
                  <c:v>1</c:v>
                </c:pt>
                <c:pt idx="27">
                  <c:v>1</c:v>
                </c:pt>
                <c:pt idx="28">
                  <c:v>1</c:v>
                </c:pt>
                <c:pt idx="29">
                  <c:v>1</c:v>
                </c:pt>
                <c:pt idx="30">
                  <c:v>1</c:v>
                </c:pt>
                <c:pt idx="31">
                  <c:v>1</c:v>
                </c:pt>
                <c:pt idx="32">
                  <c:v>0</c:v>
                </c:pt>
                <c:pt idx="33">
                  <c:v>0</c:v>
                </c:pt>
                <c:pt idx="34">
                  <c:v>0</c:v>
                </c:pt>
                <c:pt idx="35">
                  <c:v>0</c:v>
                </c:pt>
                <c:pt idx="36">
                  <c:v>0</c:v>
                </c:pt>
                <c:pt idx="37">
                  <c:v>0</c:v>
                </c:pt>
                <c:pt idx="38">
                  <c:v>0</c:v>
                </c:pt>
                <c:pt idx="39">
                  <c:v>0</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2-56E4-4041-B680-369E4FC59C66}"/>
            </c:ext>
          </c:extLst>
        </c:ser>
        <c:dLbls>
          <c:showLegendKey val="0"/>
          <c:showVal val="0"/>
          <c:showCatName val="0"/>
          <c:showSerName val="0"/>
          <c:showPercent val="0"/>
          <c:showBubbleSize val="0"/>
        </c:dLbls>
        <c:marker val="1"/>
        <c:smooth val="0"/>
        <c:axId val="-2137869800"/>
        <c:axId val="-2140826856"/>
      </c:lineChart>
      <c:catAx>
        <c:axId val="-2137869800"/>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40826856"/>
        <c:crosses val="autoZero"/>
        <c:auto val="1"/>
        <c:lblAlgn val="ctr"/>
        <c:lblOffset val="100"/>
        <c:noMultiLvlLbl val="0"/>
      </c:catAx>
      <c:valAx>
        <c:axId val="-2140826856"/>
        <c:scaling>
          <c:orientation val="minMax"/>
        </c:scaling>
        <c:delete val="0"/>
        <c:axPos val="l"/>
        <c:numFmt formatCode="General" sourceLinked="1"/>
        <c:majorTickMark val="out"/>
        <c:minorTickMark val="none"/>
        <c:tickLblPos val="nextTo"/>
        <c:crossAx val="-2137869800"/>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8545-4090-8343-B27C3875BEDC}"/>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8545-4090-8343-B27C3875BEDC}"/>
            </c:ext>
          </c:extLst>
        </c:ser>
        <c:dLbls>
          <c:showLegendKey val="0"/>
          <c:showVal val="0"/>
          <c:showCatName val="0"/>
          <c:showSerName val="0"/>
          <c:showPercent val="0"/>
          <c:showBubbleSize val="0"/>
        </c:dLbls>
        <c:smooth val="0"/>
        <c:axId val="-2094323416"/>
        <c:axId val="-2094320376"/>
      </c:lineChart>
      <c:catAx>
        <c:axId val="-2094323416"/>
        <c:scaling>
          <c:orientation val="minMax"/>
        </c:scaling>
        <c:delete val="0"/>
        <c:axPos val="b"/>
        <c:numFmt formatCode="0.0" sourceLinked="1"/>
        <c:majorTickMark val="none"/>
        <c:minorTickMark val="out"/>
        <c:tickLblPos val="none"/>
        <c:crossAx val="-2094320376"/>
        <c:crosses val="autoZero"/>
        <c:auto val="1"/>
        <c:lblAlgn val="ctr"/>
        <c:lblOffset val="100"/>
        <c:noMultiLvlLbl val="0"/>
      </c:catAx>
      <c:valAx>
        <c:axId val="-2094320376"/>
        <c:scaling>
          <c:orientation val="minMax"/>
        </c:scaling>
        <c:delete val="0"/>
        <c:axPos val="l"/>
        <c:numFmt formatCode="0.00" sourceLinked="1"/>
        <c:majorTickMark val="out"/>
        <c:minorTickMark val="none"/>
        <c:tickLblPos val="none"/>
        <c:crossAx val="-2094323416"/>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5BF4-498E-9C54-84F8DAEBD9D0}"/>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5BF4-498E-9C54-84F8DAEBD9D0}"/>
            </c:ext>
          </c:extLst>
        </c:ser>
        <c:dLbls>
          <c:showLegendKey val="0"/>
          <c:showVal val="0"/>
          <c:showCatName val="0"/>
          <c:showSerName val="0"/>
          <c:showPercent val="0"/>
          <c:showBubbleSize val="0"/>
        </c:dLbls>
        <c:smooth val="0"/>
        <c:axId val="-2147042328"/>
        <c:axId val="-2146697688"/>
      </c:lineChart>
      <c:catAx>
        <c:axId val="-2147042328"/>
        <c:scaling>
          <c:orientation val="minMax"/>
        </c:scaling>
        <c:delete val="0"/>
        <c:axPos val="b"/>
        <c:numFmt formatCode="0.0" sourceLinked="1"/>
        <c:majorTickMark val="none"/>
        <c:minorTickMark val="out"/>
        <c:tickLblPos val="none"/>
        <c:crossAx val="-2146697688"/>
        <c:crosses val="autoZero"/>
        <c:auto val="1"/>
        <c:lblAlgn val="ctr"/>
        <c:lblOffset val="100"/>
        <c:noMultiLvlLbl val="0"/>
      </c:catAx>
      <c:valAx>
        <c:axId val="-2146697688"/>
        <c:scaling>
          <c:orientation val="minMax"/>
        </c:scaling>
        <c:delete val="0"/>
        <c:axPos val="l"/>
        <c:numFmt formatCode="0.00" sourceLinked="1"/>
        <c:majorTickMark val="out"/>
        <c:minorTickMark val="none"/>
        <c:tickLblPos val="none"/>
        <c:crossAx val="-2147042328"/>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CEAC-4ECA-A812-816AEAA45278}"/>
            </c:ext>
          </c:extLst>
        </c:ser>
        <c:ser>
          <c:idx val="2"/>
          <c:order val="1"/>
          <c:tx>
            <c:strRef>
              <c:f>Sheet1!$E$1</c:f>
              <c:strCache>
                <c:ptCount val="1"/>
                <c:pt idx="0">
                  <c:v>shifted BOLD signal</c:v>
                </c:pt>
              </c:strCache>
            </c:strRef>
          </c:tx>
          <c:spPr>
            <a:ln>
              <a:noFill/>
            </a:ln>
          </c:spPr>
          <c:marker>
            <c:symbol val="none"/>
          </c:marker>
          <c:val>
            <c:numRef>
              <c:f>Sheet1!$E$2:$E$49</c:f>
              <c:numCache>
                <c:formatCode>0.00</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val>
          <c:smooth val="0"/>
          <c:extLst>
            <c:ext xmlns:c16="http://schemas.microsoft.com/office/drawing/2014/chart" uri="{C3380CC4-5D6E-409C-BE32-E72D297353CC}">
              <c16:uniqueId val="{00000001-CEAC-4ECA-A812-816AEAA45278}"/>
            </c:ext>
          </c:extLst>
        </c:ser>
        <c:dLbls>
          <c:showLegendKey val="0"/>
          <c:showVal val="0"/>
          <c:showCatName val="0"/>
          <c:showSerName val="0"/>
          <c:showPercent val="0"/>
          <c:showBubbleSize val="0"/>
        </c:dLbls>
        <c:marker val="1"/>
        <c:smooth val="0"/>
        <c:axId val="-2108155208"/>
        <c:axId val="-2108165016"/>
      </c:lineChart>
      <c:catAx>
        <c:axId val="-2108155208"/>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165016"/>
        <c:crosses val="autoZero"/>
        <c:auto val="1"/>
        <c:lblAlgn val="ctr"/>
        <c:lblOffset val="100"/>
        <c:noMultiLvlLbl val="0"/>
      </c:catAx>
      <c:valAx>
        <c:axId val="-2108165016"/>
        <c:scaling>
          <c:orientation val="minMax"/>
        </c:scaling>
        <c:delete val="0"/>
        <c:axPos val="l"/>
        <c:numFmt formatCode="General" sourceLinked="1"/>
        <c:majorTickMark val="out"/>
        <c:minorTickMark val="none"/>
        <c:tickLblPos val="nextTo"/>
        <c:crossAx val="-2108155208"/>
        <c:crosses val="autoZero"/>
        <c:crossBetween val="between"/>
      </c:valAx>
    </c:plotArea>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A5F7-419A-9673-54F8BABB039E}"/>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A5F7-419A-9673-54F8BABB039E}"/>
            </c:ext>
          </c:extLst>
        </c:ser>
        <c:ser>
          <c:idx val="4"/>
          <c:order val="2"/>
          <c:tx>
            <c:strRef>
              <c:f>Sheet1!$F$1</c:f>
              <c:strCache>
                <c:ptCount val="1"/>
                <c:pt idx="0">
                  <c:v>error</c:v>
                </c:pt>
              </c:strCache>
            </c:strRef>
          </c:tx>
          <c:marker>
            <c:symbol val="none"/>
          </c:marker>
          <c:val>
            <c:numRef>
              <c:f>Sheet1!$F$2:$F$49</c:f>
              <c:numCache>
                <c:formatCode>0.00</c:formatCode>
                <c:ptCount val="48"/>
                <c:pt idx="0">
                  <c:v>-8.4589973287372999E-2</c:v>
                </c:pt>
                <c:pt idx="1">
                  <c:v>-7.5340439896480996E-2</c:v>
                </c:pt>
                <c:pt idx="2">
                  <c:v>-0.20851273937268</c:v>
                </c:pt>
                <c:pt idx="3">
                  <c:v>-0.21314695564322</c:v>
                </c:pt>
                <c:pt idx="4">
                  <c:v>0.29350376921170002</c:v>
                </c:pt>
                <c:pt idx="5">
                  <c:v>-0.26153942897392701</c:v>
                </c:pt>
                <c:pt idx="6">
                  <c:v>-0.17674848383098901</c:v>
                </c:pt>
                <c:pt idx="7">
                  <c:v>-9.9305046193118904E-2</c:v>
                </c:pt>
                <c:pt idx="8">
                  <c:v>2.37523510884101E-2</c:v>
                </c:pt>
                <c:pt idx="9">
                  <c:v>0.255644895706576</c:v>
                </c:pt>
                <c:pt idx="10">
                  <c:v>0.38891804605715702</c:v>
                </c:pt>
                <c:pt idx="11">
                  <c:v>7.9967109133314798E-2</c:v>
                </c:pt>
                <c:pt idx="12">
                  <c:v>-0.40085290344593</c:v>
                </c:pt>
                <c:pt idx="13">
                  <c:v>-0.14961838948452499</c:v>
                </c:pt>
                <c:pt idx="14">
                  <c:v>-4.9549218023676803E-2</c:v>
                </c:pt>
                <c:pt idx="15">
                  <c:v>3.2400038747046299E-2</c:v>
                </c:pt>
                <c:pt idx="16">
                  <c:v>0.108743935093546</c:v>
                </c:pt>
                <c:pt idx="17">
                  <c:v>0.39172645040593101</c:v>
                </c:pt>
                <c:pt idx="18">
                  <c:v>0.10435360510531699</c:v>
                </c:pt>
                <c:pt idx="19">
                  <c:v>3.2962067833380002E-2</c:v>
                </c:pt>
                <c:pt idx="20">
                  <c:v>0.20577520072118999</c:v>
                </c:pt>
                <c:pt idx="21">
                  <c:v>6.9011662741429905E-2</c:v>
                </c:pt>
                <c:pt idx="22">
                  <c:v>-6.2491232784310097E-2</c:v>
                </c:pt>
                <c:pt idx="23">
                  <c:v>0.11359058835282999</c:v>
                </c:pt>
                <c:pt idx="24">
                  <c:v>-0.130472934546882</c:v>
                </c:pt>
                <c:pt idx="25">
                  <c:v>-4.0436726853021999E-2</c:v>
                </c:pt>
                <c:pt idx="26">
                  <c:v>-0.135993036190763</c:v>
                </c:pt>
                <c:pt idx="27">
                  <c:v>-0.15887532114841199</c:v>
                </c:pt>
                <c:pt idx="28">
                  <c:v>1.0614859991740999E-2</c:v>
                </c:pt>
                <c:pt idx="29">
                  <c:v>0.151257068173098</c:v>
                </c:pt>
                <c:pt idx="30">
                  <c:v>0.133448188396771</c:v>
                </c:pt>
                <c:pt idx="31">
                  <c:v>-4.9389931195800002E-4</c:v>
                </c:pt>
                <c:pt idx="32">
                  <c:v>2.5364619437064299E-2</c:v>
                </c:pt>
                <c:pt idx="33">
                  <c:v>-0.14247105401662</c:v>
                </c:pt>
                <c:pt idx="34">
                  <c:v>-0.23540658612192999</c:v>
                </c:pt>
                <c:pt idx="35">
                  <c:v>-0.13387707831648399</c:v>
                </c:pt>
                <c:pt idx="36">
                  <c:v>0.24181128588362999</c:v>
                </c:pt>
                <c:pt idx="37">
                  <c:v>-0.41390064892243</c:v>
                </c:pt>
                <c:pt idx="38">
                  <c:v>1.08863231277798E-2</c:v>
                </c:pt>
                <c:pt idx="39">
                  <c:v>0.27309885011580998</c:v>
                </c:pt>
                <c:pt idx="40">
                  <c:v>-5.3410622794236001E-2</c:v>
                </c:pt>
                <c:pt idx="41">
                  <c:v>-0.14944737765022101</c:v>
                </c:pt>
                <c:pt idx="42">
                  <c:v>-0.30467007394094697</c:v>
                </c:pt>
                <c:pt idx="43">
                  <c:v>0.188339340537855</c:v>
                </c:pt>
                <c:pt idx="44">
                  <c:v>-0.22460983405865401</c:v>
                </c:pt>
                <c:pt idx="45">
                  <c:v>-0.27410887105446202</c:v>
                </c:pt>
                <c:pt idx="46">
                  <c:v>-0.107038897158827</c:v>
                </c:pt>
                <c:pt idx="47">
                  <c:v>0.11066836600246401</c:v>
                </c:pt>
              </c:numCache>
            </c:numRef>
          </c:val>
          <c:smooth val="0"/>
          <c:extLst>
            <c:ext xmlns:c16="http://schemas.microsoft.com/office/drawing/2014/chart" uri="{C3380CC4-5D6E-409C-BE32-E72D297353CC}">
              <c16:uniqueId val="{00000002-A5F7-419A-9673-54F8BABB039E}"/>
            </c:ext>
          </c:extLst>
        </c:ser>
        <c:dLbls>
          <c:showLegendKey val="0"/>
          <c:showVal val="0"/>
          <c:showCatName val="0"/>
          <c:showSerName val="0"/>
          <c:showPercent val="0"/>
          <c:showBubbleSize val="0"/>
        </c:dLbls>
        <c:smooth val="0"/>
        <c:axId val="-2094545112"/>
        <c:axId val="-2094542072"/>
      </c:lineChart>
      <c:catAx>
        <c:axId val="-2094545112"/>
        <c:scaling>
          <c:orientation val="minMax"/>
        </c:scaling>
        <c:delete val="0"/>
        <c:axPos val="b"/>
        <c:numFmt formatCode="0.0" sourceLinked="1"/>
        <c:majorTickMark val="none"/>
        <c:minorTickMark val="out"/>
        <c:tickLblPos val="none"/>
        <c:crossAx val="-2094542072"/>
        <c:crosses val="autoZero"/>
        <c:auto val="1"/>
        <c:lblAlgn val="ctr"/>
        <c:lblOffset val="100"/>
        <c:noMultiLvlLbl val="0"/>
      </c:catAx>
      <c:valAx>
        <c:axId val="-2094542072"/>
        <c:scaling>
          <c:orientation val="minMax"/>
        </c:scaling>
        <c:delete val="0"/>
        <c:axPos val="l"/>
        <c:numFmt formatCode="0.00" sourceLinked="1"/>
        <c:majorTickMark val="out"/>
        <c:minorTickMark val="none"/>
        <c:tickLblPos val="none"/>
        <c:crossAx val="-2094545112"/>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v>regressor 2</c:v>
          </c:tx>
          <c:spPr>
            <a:ln>
              <a:solidFill>
                <a:schemeClr val="accent6"/>
              </a:solidFill>
            </a:ln>
          </c:spPr>
          <c:marker>
            <c:symbol val="none"/>
          </c:marker>
          <c:val>
            <c:numRef>
              <c:f>Sheet1!$M$2:$M$49</c:f>
              <c:numCache>
                <c:formatCode>General</c:formatCode>
                <c:ptCount val="48"/>
                <c:pt idx="0">
                  <c:v>1</c:v>
                </c:pt>
                <c:pt idx="1">
                  <c:v>0.80041085977844595</c:v>
                </c:pt>
                <c:pt idx="2">
                  <c:v>0.27622430919595198</c:v>
                </c:pt>
                <c:pt idx="3">
                  <c:v>-4.7752671573300098E-2</c:v>
                </c:pt>
                <c:pt idx="4">
                  <c:v>-0.14350311811478</c:v>
                </c:pt>
                <c:pt idx="5">
                  <c:v>-0.13148565824153999</c:v>
                </c:pt>
                <c:pt idx="6">
                  <c:v>-8.6259461590280098E-2</c:v>
                </c:pt>
                <c:pt idx="7">
                  <c:v>-4.5006988435760002E-2</c:v>
                </c:pt>
                <c:pt idx="8">
                  <c:v>-1.945163472391E-2</c:v>
                </c:pt>
                <c:pt idx="9">
                  <c:v>0.19246743694809601</c:v>
                </c:pt>
                <c:pt idx="10">
                  <c:v>0.72157601174115804</c:v>
                </c:pt>
                <c:pt idx="11">
                  <c:v>1.047241413958985</c:v>
                </c:pt>
                <c:pt idx="12">
                  <c:v>1.1435031181147799</c:v>
                </c:pt>
                <c:pt idx="13">
                  <c:v>1.131485658241536</c:v>
                </c:pt>
                <c:pt idx="14">
                  <c:v>1.0862594615902761</c:v>
                </c:pt>
                <c:pt idx="15">
                  <c:v>1.045006988435762</c:v>
                </c:pt>
                <c:pt idx="16">
                  <c:v>1.019451634723908</c:v>
                </c:pt>
                <c:pt idx="17">
                  <c:v>0.80753256305190402</c:v>
                </c:pt>
                <c:pt idx="18">
                  <c:v>0.27842398825884201</c:v>
                </c:pt>
                <c:pt idx="19">
                  <c:v>-4.72414139589801E-2</c:v>
                </c:pt>
                <c:pt idx="20">
                  <c:v>-0.14350311811478</c:v>
                </c:pt>
                <c:pt idx="21">
                  <c:v>-0.13148565824153999</c:v>
                </c:pt>
                <c:pt idx="22">
                  <c:v>-8.6259461590280098E-2</c:v>
                </c:pt>
                <c:pt idx="23">
                  <c:v>-4.5006988435760002E-2</c:v>
                </c:pt>
                <c:pt idx="24">
                  <c:v>-1.945163472391E-2</c:v>
                </c:pt>
                <c:pt idx="25">
                  <c:v>0.19246743694809601</c:v>
                </c:pt>
                <c:pt idx="26">
                  <c:v>0.72157601174115804</c:v>
                </c:pt>
                <c:pt idx="27">
                  <c:v>1.047241413958985</c:v>
                </c:pt>
                <c:pt idx="28">
                  <c:v>1.1435031181147799</c:v>
                </c:pt>
                <c:pt idx="29">
                  <c:v>1.131485658241536</c:v>
                </c:pt>
                <c:pt idx="30">
                  <c:v>1.0862594615902761</c:v>
                </c:pt>
                <c:pt idx="31">
                  <c:v>1.045006988435762</c:v>
                </c:pt>
                <c:pt idx="32">
                  <c:v>1.019451634723908</c:v>
                </c:pt>
                <c:pt idx="33">
                  <c:v>0.80753256305190402</c:v>
                </c:pt>
                <c:pt idx="34">
                  <c:v>0.27842398825884201</c:v>
                </c:pt>
                <c:pt idx="35">
                  <c:v>-4.72414139589801E-2</c:v>
                </c:pt>
                <c:pt idx="36">
                  <c:v>-0.14350311811478</c:v>
                </c:pt>
                <c:pt idx="37">
                  <c:v>-0.13148565824153999</c:v>
                </c:pt>
                <c:pt idx="38">
                  <c:v>-8.6259461590280098E-2</c:v>
                </c:pt>
                <c:pt idx="39">
                  <c:v>-4.5006988435760002E-2</c:v>
                </c:pt>
                <c:pt idx="40">
                  <c:v>-1.945163472391E-2</c:v>
                </c:pt>
                <c:pt idx="41">
                  <c:v>0.19246743694809601</c:v>
                </c:pt>
                <c:pt idx="42">
                  <c:v>0.72157601174115804</c:v>
                </c:pt>
                <c:pt idx="43">
                  <c:v>1.047241413958985</c:v>
                </c:pt>
                <c:pt idx="44">
                  <c:v>1.1435031181147799</c:v>
                </c:pt>
                <c:pt idx="45">
                  <c:v>1.131485658241536</c:v>
                </c:pt>
                <c:pt idx="46">
                  <c:v>1.0862594615902761</c:v>
                </c:pt>
                <c:pt idx="47">
                  <c:v>1.045006988435762</c:v>
                </c:pt>
              </c:numCache>
            </c:numRef>
          </c:val>
          <c:smooth val="0"/>
          <c:extLst>
            <c:ext xmlns:c16="http://schemas.microsoft.com/office/drawing/2014/chart" uri="{C3380CC4-5D6E-409C-BE32-E72D297353CC}">
              <c16:uniqueId val="{00000000-63B2-4BB6-8591-452DD9110D11}"/>
            </c:ext>
          </c:extLst>
        </c:ser>
        <c:ser>
          <c:idx val="0"/>
          <c:order val="1"/>
          <c:tx>
            <c:v>bold</c:v>
          </c:tx>
          <c:spPr>
            <a:ln>
              <a:noFill/>
            </a:ln>
          </c:spPr>
          <c:marker>
            <c:symbol val="none"/>
          </c:marker>
          <c:val>
            <c:numRef>
              <c:f>Sheet1!$E$2:$E$53</c:f>
              <c:numCache>
                <c:formatCode>0.00</c:formatCode>
                <c:ptCount val="52"/>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pt idx="48">
                  <c:v>0.27548385537199699</c:v>
                </c:pt>
                <c:pt idx="49">
                  <c:v>-6.7015532058030597E-2</c:v>
                </c:pt>
                <c:pt idx="50">
                  <c:v>-3.9473675804754499E-2</c:v>
                </c:pt>
                <c:pt idx="51">
                  <c:v>5.0374897788931797E-2</c:v>
                </c:pt>
              </c:numCache>
            </c:numRef>
          </c:val>
          <c:smooth val="0"/>
          <c:extLst>
            <c:ext xmlns:c16="http://schemas.microsoft.com/office/drawing/2014/chart" uri="{C3380CC4-5D6E-409C-BE32-E72D297353CC}">
              <c16:uniqueId val="{00000001-63B2-4BB6-8591-452DD9110D11}"/>
            </c:ext>
          </c:extLst>
        </c:ser>
        <c:dLbls>
          <c:showLegendKey val="0"/>
          <c:showVal val="0"/>
          <c:showCatName val="0"/>
          <c:showSerName val="0"/>
          <c:showPercent val="0"/>
          <c:showBubbleSize val="0"/>
        </c:dLbls>
        <c:smooth val="0"/>
        <c:axId val="-2094517336"/>
        <c:axId val="-2094514296"/>
      </c:lineChart>
      <c:catAx>
        <c:axId val="-2094517336"/>
        <c:scaling>
          <c:orientation val="minMax"/>
        </c:scaling>
        <c:delete val="0"/>
        <c:axPos val="b"/>
        <c:numFmt formatCode="0.0" sourceLinked="1"/>
        <c:majorTickMark val="none"/>
        <c:minorTickMark val="out"/>
        <c:tickLblPos val="none"/>
        <c:crossAx val="-2094514296"/>
        <c:crosses val="autoZero"/>
        <c:auto val="1"/>
        <c:lblAlgn val="ctr"/>
        <c:lblOffset val="100"/>
        <c:noMultiLvlLbl val="0"/>
      </c:catAx>
      <c:valAx>
        <c:axId val="-2094514296"/>
        <c:scaling>
          <c:orientation val="minMax"/>
        </c:scaling>
        <c:delete val="0"/>
        <c:axPos val="l"/>
        <c:numFmt formatCode="General" sourceLinked="1"/>
        <c:majorTickMark val="out"/>
        <c:minorTickMark val="none"/>
        <c:tickLblPos val="none"/>
        <c:crossAx val="-2094517336"/>
        <c:crosses val="autoZero"/>
        <c:crossBetween val="between"/>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B092-4412-A7F9-5A64F9A9F532}"/>
            </c:ext>
          </c:extLst>
        </c:ser>
        <c:dLbls>
          <c:showLegendKey val="0"/>
          <c:showVal val="0"/>
          <c:showCatName val="0"/>
          <c:showSerName val="0"/>
          <c:showPercent val="0"/>
          <c:showBubbleSize val="0"/>
        </c:dLbls>
        <c:smooth val="0"/>
        <c:axId val="-2138259688"/>
        <c:axId val="-2138256632"/>
      </c:lineChart>
      <c:catAx>
        <c:axId val="-2138259688"/>
        <c:scaling>
          <c:orientation val="minMax"/>
        </c:scaling>
        <c:delete val="0"/>
        <c:axPos val="b"/>
        <c:numFmt formatCode="General" sourceLinked="1"/>
        <c:majorTickMark val="out"/>
        <c:minorTickMark val="none"/>
        <c:tickLblPos val="low"/>
        <c:crossAx val="-2138256632"/>
        <c:crosses val="autoZero"/>
        <c:auto val="1"/>
        <c:lblAlgn val="ctr"/>
        <c:lblOffset val="100"/>
        <c:noMultiLvlLbl val="0"/>
      </c:catAx>
      <c:valAx>
        <c:axId val="-2138256632"/>
        <c:scaling>
          <c:orientation val="minMax"/>
        </c:scaling>
        <c:delete val="0"/>
        <c:axPos val="l"/>
        <c:numFmt formatCode="General" sourceLinked="1"/>
        <c:majorTickMark val="out"/>
        <c:minorTickMark val="none"/>
        <c:tickLblPos val="nextTo"/>
        <c:crossAx val="-2138259688"/>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spPr>
            <a:ln>
              <a:solidFill>
                <a:schemeClr val="accent4"/>
              </a:solidFill>
            </a:ln>
          </c:spPr>
          <c:marker>
            <c:spPr>
              <a:solidFill>
                <a:schemeClr val="accent4"/>
              </a:solidFill>
              <a:ln>
                <a:solidFill>
                  <a:schemeClr val="accent4"/>
                </a:solidFill>
              </a:ln>
            </c:spPr>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56E4-4041-B680-369E4FC59C66}"/>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56E4-4041-B680-369E4FC59C66}"/>
            </c:ext>
          </c:extLst>
        </c:ser>
        <c:ser>
          <c:idx val="5"/>
          <c:order val="2"/>
          <c:tx>
            <c:v>stimulus function 2</c:v>
          </c:tx>
          <c:val>
            <c:numRef>
              <c:f>Sheet1!$L$2:$L$49</c:f>
              <c:numCache>
                <c:formatCode>General</c:formatCode>
                <c:ptCount val="48"/>
                <c:pt idx="0">
                  <c:v>0</c:v>
                </c:pt>
                <c:pt idx="1">
                  <c:v>0</c:v>
                </c:pt>
                <c:pt idx="2">
                  <c:v>0</c:v>
                </c:pt>
                <c:pt idx="3">
                  <c:v>0</c:v>
                </c:pt>
                <c:pt idx="4">
                  <c:v>0</c:v>
                </c:pt>
                <c:pt idx="5">
                  <c:v>0</c:v>
                </c:pt>
                <c:pt idx="6">
                  <c:v>0</c:v>
                </c:pt>
                <c:pt idx="7">
                  <c:v>0</c:v>
                </c:pt>
                <c:pt idx="8">
                  <c:v>1</c:v>
                </c:pt>
                <c:pt idx="9">
                  <c:v>1</c:v>
                </c:pt>
                <c:pt idx="10">
                  <c:v>1</c:v>
                </c:pt>
                <c:pt idx="11">
                  <c:v>1</c:v>
                </c:pt>
                <c:pt idx="12">
                  <c:v>1</c:v>
                </c:pt>
                <c:pt idx="13">
                  <c:v>1</c:v>
                </c:pt>
                <c:pt idx="14">
                  <c:v>1</c:v>
                </c:pt>
                <c:pt idx="15">
                  <c:v>1</c:v>
                </c:pt>
                <c:pt idx="16">
                  <c:v>0</c:v>
                </c:pt>
                <c:pt idx="17">
                  <c:v>0</c:v>
                </c:pt>
                <c:pt idx="18">
                  <c:v>0</c:v>
                </c:pt>
                <c:pt idx="19">
                  <c:v>0</c:v>
                </c:pt>
                <c:pt idx="20">
                  <c:v>0</c:v>
                </c:pt>
                <c:pt idx="21">
                  <c:v>0</c:v>
                </c:pt>
                <c:pt idx="22">
                  <c:v>0</c:v>
                </c:pt>
                <c:pt idx="23">
                  <c:v>0</c:v>
                </c:pt>
                <c:pt idx="24">
                  <c:v>1</c:v>
                </c:pt>
                <c:pt idx="25">
                  <c:v>1</c:v>
                </c:pt>
                <c:pt idx="26">
                  <c:v>1</c:v>
                </c:pt>
                <c:pt idx="27">
                  <c:v>1</c:v>
                </c:pt>
                <c:pt idx="28">
                  <c:v>1</c:v>
                </c:pt>
                <c:pt idx="29">
                  <c:v>1</c:v>
                </c:pt>
                <c:pt idx="30">
                  <c:v>1</c:v>
                </c:pt>
                <c:pt idx="31">
                  <c:v>1</c:v>
                </c:pt>
                <c:pt idx="32">
                  <c:v>0</c:v>
                </c:pt>
                <c:pt idx="33">
                  <c:v>0</c:v>
                </c:pt>
                <c:pt idx="34">
                  <c:v>0</c:v>
                </c:pt>
                <c:pt idx="35">
                  <c:v>0</c:v>
                </c:pt>
                <c:pt idx="36">
                  <c:v>0</c:v>
                </c:pt>
                <c:pt idx="37">
                  <c:v>0</c:v>
                </c:pt>
                <c:pt idx="38">
                  <c:v>0</c:v>
                </c:pt>
                <c:pt idx="39">
                  <c:v>0</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2-56E4-4041-B680-369E4FC59C66}"/>
            </c:ext>
          </c:extLst>
        </c:ser>
        <c:dLbls>
          <c:showLegendKey val="0"/>
          <c:showVal val="0"/>
          <c:showCatName val="0"/>
          <c:showSerName val="0"/>
          <c:showPercent val="0"/>
          <c:showBubbleSize val="0"/>
        </c:dLbls>
        <c:marker val="1"/>
        <c:smooth val="0"/>
        <c:axId val="-2137869800"/>
        <c:axId val="-2140826856"/>
      </c:lineChart>
      <c:catAx>
        <c:axId val="-2137869800"/>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40826856"/>
        <c:crosses val="autoZero"/>
        <c:auto val="1"/>
        <c:lblAlgn val="ctr"/>
        <c:lblOffset val="100"/>
        <c:noMultiLvlLbl val="0"/>
      </c:catAx>
      <c:valAx>
        <c:axId val="-2140826856"/>
        <c:scaling>
          <c:orientation val="minMax"/>
        </c:scaling>
        <c:delete val="0"/>
        <c:axPos val="l"/>
        <c:numFmt formatCode="General" sourceLinked="1"/>
        <c:majorTickMark val="out"/>
        <c:minorTickMark val="none"/>
        <c:tickLblPos val="nextTo"/>
        <c:crossAx val="-213786980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Voxel time course</a:t>
            </a:r>
          </a:p>
        </c:rich>
      </c:tx>
      <c:overlay val="0"/>
    </c:title>
    <c:autoTitleDeleted val="0"/>
    <c:plotArea>
      <c:layout/>
      <c:lineChart>
        <c:grouping val="standard"/>
        <c:varyColors val="0"/>
        <c:ser>
          <c:idx val="1"/>
          <c:order val="0"/>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27ED-48D1-BC2A-8D2EC1DB114D}"/>
            </c:ext>
          </c:extLst>
        </c:ser>
        <c:dLbls>
          <c:showLegendKey val="0"/>
          <c:showVal val="0"/>
          <c:showCatName val="0"/>
          <c:showSerName val="0"/>
          <c:showPercent val="0"/>
          <c:showBubbleSize val="0"/>
        </c:dLbls>
        <c:marker val="1"/>
        <c:smooth val="0"/>
        <c:axId val="-2095242744"/>
        <c:axId val="-2108330312"/>
      </c:lineChart>
      <c:catAx>
        <c:axId val="-209524274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330312"/>
        <c:crosses val="autoZero"/>
        <c:auto val="1"/>
        <c:lblAlgn val="ctr"/>
        <c:lblOffset val="100"/>
        <c:noMultiLvlLbl val="0"/>
      </c:catAx>
      <c:valAx>
        <c:axId val="-2108330312"/>
        <c:scaling>
          <c:orientation val="minMax"/>
        </c:scaling>
        <c:delete val="0"/>
        <c:axPos val="l"/>
        <c:numFmt formatCode="0.00" sourceLinked="1"/>
        <c:majorTickMark val="out"/>
        <c:minorTickMark val="none"/>
        <c:tickLblPos val="nextTo"/>
        <c:crossAx val="-209524274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0"/>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15E0-407B-A840-35FFAD386AB8}"/>
            </c:ext>
          </c:extLst>
        </c:ser>
        <c:ser>
          <c:idx val="1"/>
          <c:order val="1"/>
          <c:tx>
            <c:strRef>
              <c:f>Sheet1!$D$1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15E0-407B-A840-35FFAD386AB8}"/>
            </c:ext>
          </c:extLst>
        </c:ser>
        <c:dLbls>
          <c:showLegendKey val="0"/>
          <c:showVal val="0"/>
          <c:showCatName val="0"/>
          <c:showSerName val="0"/>
          <c:showPercent val="0"/>
          <c:showBubbleSize val="0"/>
        </c:dLbls>
        <c:marker val="1"/>
        <c:smooth val="0"/>
        <c:axId val="-2126902232"/>
        <c:axId val="-2126905320"/>
      </c:lineChart>
      <c:catAx>
        <c:axId val="-212690223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6905320"/>
        <c:crosses val="autoZero"/>
        <c:auto val="1"/>
        <c:lblAlgn val="ctr"/>
        <c:lblOffset val="100"/>
        <c:noMultiLvlLbl val="0"/>
      </c:catAx>
      <c:valAx>
        <c:axId val="-2126905320"/>
        <c:scaling>
          <c:orientation val="minMax"/>
        </c:scaling>
        <c:delete val="0"/>
        <c:axPos val="l"/>
        <c:numFmt formatCode="General" sourceLinked="1"/>
        <c:majorTickMark val="out"/>
        <c:minorTickMark val="none"/>
        <c:tickLblPos val="nextTo"/>
        <c:crossAx val="-212690223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207D-4D6A-AA25-8C098271210B}"/>
            </c:ext>
          </c:extLst>
        </c:ser>
        <c:ser>
          <c:idx val="1"/>
          <c:order val="1"/>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207D-4D6A-AA25-8C098271210B}"/>
            </c:ext>
          </c:extLst>
        </c:ser>
        <c:dLbls>
          <c:showLegendKey val="0"/>
          <c:showVal val="0"/>
          <c:showCatName val="0"/>
          <c:showSerName val="0"/>
          <c:showPercent val="0"/>
          <c:showBubbleSize val="0"/>
        </c:dLbls>
        <c:marker val="1"/>
        <c:smooth val="0"/>
        <c:axId val="-2144308152"/>
        <c:axId val="-2144334776"/>
      </c:lineChart>
      <c:catAx>
        <c:axId val="-214430815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44334776"/>
        <c:crosses val="autoZero"/>
        <c:auto val="1"/>
        <c:lblAlgn val="ctr"/>
        <c:lblOffset val="100"/>
        <c:noMultiLvlLbl val="0"/>
      </c:catAx>
      <c:valAx>
        <c:axId val="-2144334776"/>
        <c:scaling>
          <c:orientation val="minMax"/>
        </c:scaling>
        <c:delete val="0"/>
        <c:axPos val="l"/>
        <c:numFmt formatCode="General" sourceLinked="1"/>
        <c:majorTickMark val="out"/>
        <c:minorTickMark val="none"/>
        <c:tickLblPos val="nextTo"/>
        <c:crossAx val="-2144308152"/>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1"/>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BD46-4BAF-8F47-C744FEA3EA92}"/>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BD46-4BAF-8F47-C744FEA3EA92}"/>
            </c:ext>
          </c:extLst>
        </c:ser>
        <c:dLbls>
          <c:showLegendKey val="0"/>
          <c:showVal val="0"/>
          <c:showCatName val="0"/>
          <c:showSerName val="0"/>
          <c:showPercent val="0"/>
          <c:showBubbleSize val="0"/>
        </c:dLbls>
        <c:marker val="1"/>
        <c:smooth val="0"/>
        <c:axId val="2137335528"/>
        <c:axId val="2137326376"/>
      </c:lineChart>
      <c:catAx>
        <c:axId val="2137335528"/>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37326376"/>
        <c:crosses val="autoZero"/>
        <c:auto val="1"/>
        <c:lblAlgn val="ctr"/>
        <c:lblOffset val="100"/>
        <c:noMultiLvlLbl val="0"/>
      </c:catAx>
      <c:valAx>
        <c:axId val="2137326376"/>
        <c:scaling>
          <c:orientation val="minMax"/>
        </c:scaling>
        <c:delete val="0"/>
        <c:axPos val="l"/>
        <c:numFmt formatCode="General" sourceLinked="1"/>
        <c:majorTickMark val="out"/>
        <c:minorTickMark val="none"/>
        <c:tickLblPos val="nextTo"/>
        <c:crossAx val="2137335528"/>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HRF</a:t>
            </a:r>
          </a:p>
        </c:rich>
      </c:tx>
      <c:overlay val="1"/>
    </c:title>
    <c:autoTitleDeleted val="0"/>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B2A9-467E-B49C-80E47E50C3B0}"/>
            </c:ext>
          </c:extLst>
        </c:ser>
        <c:dLbls>
          <c:showLegendKey val="0"/>
          <c:showVal val="0"/>
          <c:showCatName val="0"/>
          <c:showSerName val="0"/>
          <c:showPercent val="0"/>
          <c:showBubbleSize val="0"/>
        </c:dLbls>
        <c:smooth val="0"/>
        <c:axId val="2137311352"/>
        <c:axId val="2137304264"/>
      </c:lineChart>
      <c:catAx>
        <c:axId val="2137311352"/>
        <c:scaling>
          <c:orientation val="minMax"/>
        </c:scaling>
        <c:delete val="0"/>
        <c:axPos val="b"/>
        <c:numFmt formatCode="General" sourceLinked="1"/>
        <c:majorTickMark val="out"/>
        <c:minorTickMark val="none"/>
        <c:tickLblPos val="low"/>
        <c:crossAx val="2137304264"/>
        <c:crosses val="autoZero"/>
        <c:auto val="1"/>
        <c:lblAlgn val="ctr"/>
        <c:lblOffset val="100"/>
        <c:noMultiLvlLbl val="0"/>
      </c:catAx>
      <c:valAx>
        <c:axId val="2137304264"/>
        <c:scaling>
          <c:orientation val="minMax"/>
        </c:scaling>
        <c:delete val="0"/>
        <c:axPos val="l"/>
        <c:numFmt formatCode="General" sourceLinked="1"/>
        <c:majorTickMark val="out"/>
        <c:minorTickMark val="none"/>
        <c:tickLblPos val="nextTo"/>
        <c:crossAx val="2137311352"/>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err="1"/>
              <a:t>Regressor</a:t>
            </a:r>
            <a:r>
              <a:rPr lang="en-US" baseline="0" dirty="0"/>
              <a:t> (signal predictor)</a:t>
            </a:r>
            <a:endParaRPr lang="en-US" dirty="0"/>
          </a:p>
        </c:rich>
      </c:tx>
      <c:overlay val="1"/>
    </c:title>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4821-4500-8EE9-CD0458F13C04}"/>
            </c:ext>
          </c:extLst>
        </c:ser>
        <c:ser>
          <c:idx val="3"/>
          <c:order val="1"/>
          <c:tx>
            <c:strRef>
              <c:f>Sheet1!$D$1</c:f>
              <c:strCache>
                <c:ptCount val="1"/>
                <c:pt idx="0">
                  <c:v>regressor</c:v>
                </c:pt>
              </c:strCache>
            </c:strRef>
          </c:tx>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4821-4500-8EE9-CD0458F13C04}"/>
            </c:ext>
          </c:extLst>
        </c:ser>
        <c:dLbls>
          <c:showLegendKey val="0"/>
          <c:showVal val="0"/>
          <c:showCatName val="0"/>
          <c:showSerName val="0"/>
          <c:showPercent val="0"/>
          <c:showBubbleSize val="0"/>
        </c:dLbls>
        <c:smooth val="0"/>
        <c:axId val="2137077016"/>
        <c:axId val="2137068728"/>
      </c:lineChart>
      <c:catAx>
        <c:axId val="2137077016"/>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37068728"/>
        <c:crosses val="autoZero"/>
        <c:auto val="1"/>
        <c:lblAlgn val="ctr"/>
        <c:lblOffset val="100"/>
        <c:noMultiLvlLbl val="0"/>
      </c:catAx>
      <c:valAx>
        <c:axId val="2137068728"/>
        <c:scaling>
          <c:orientation val="minMax"/>
        </c:scaling>
        <c:delete val="0"/>
        <c:axPos val="l"/>
        <c:numFmt formatCode="0.00" sourceLinked="1"/>
        <c:majorTickMark val="out"/>
        <c:minorTickMark val="none"/>
        <c:tickLblPos val="nextTo"/>
        <c:crossAx val="2137077016"/>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1"/>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9CBD-4797-A42B-C1E6FFD52236}"/>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9CBD-4797-A42B-C1E6FFD52236}"/>
            </c:ext>
          </c:extLst>
        </c:ser>
        <c:dLbls>
          <c:showLegendKey val="0"/>
          <c:showVal val="0"/>
          <c:showCatName val="0"/>
          <c:showSerName val="0"/>
          <c:showPercent val="0"/>
          <c:showBubbleSize val="0"/>
        </c:dLbls>
        <c:marker val="1"/>
        <c:smooth val="0"/>
        <c:axId val="-2127093144"/>
        <c:axId val="-2127101416"/>
      </c:lineChart>
      <c:catAx>
        <c:axId val="-212709314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7101416"/>
        <c:crosses val="autoZero"/>
        <c:auto val="1"/>
        <c:lblAlgn val="ctr"/>
        <c:lblOffset val="100"/>
        <c:noMultiLvlLbl val="0"/>
      </c:catAx>
      <c:valAx>
        <c:axId val="-2127101416"/>
        <c:scaling>
          <c:orientation val="minMax"/>
        </c:scaling>
        <c:delete val="0"/>
        <c:axPos val="l"/>
        <c:numFmt formatCode="General" sourceLinked="1"/>
        <c:majorTickMark val="out"/>
        <c:minorTickMark val="none"/>
        <c:tickLblPos val="nextTo"/>
        <c:crossAx val="-2127093144"/>
        <c:crosses val="autoZero"/>
        <c:crossBetween val="between"/>
      </c:valAx>
    </c:plotArea>
    <c:plotVisOnly val="1"/>
    <c:dispBlanksAs val="gap"/>
    <c:showDLblsOverMax val="0"/>
  </c:chart>
  <c:externalData r:id="rId1">
    <c:autoUpdate val="0"/>
  </c:externalData>
</c:chartSpace>
</file>

<file path=ppt/diagrams/_rels/data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124779-AAA0-4948-BAC8-BB196A7A1761}" type="doc">
      <dgm:prSet loTypeId="urn:microsoft.com/office/officeart/2005/8/layout/process1" loCatId="" qsTypeId="urn:microsoft.com/office/officeart/2005/8/quickstyle/simple1" qsCatId="simple" csTypeId="urn:microsoft.com/office/officeart/2005/8/colors/accent1_2" csCatId="accent1" phldr="1"/>
      <dgm:spPr/>
    </dgm:pt>
    <dgm:pt modelId="{46F28EF8-23CB-2245-97FB-368B2FE83529}">
      <dgm:prSet phldrT="[Text]"/>
      <dgm:spPr/>
      <dgm:t>
        <a:bodyPr/>
        <a:lstStyle/>
        <a:p>
          <a:r>
            <a:rPr lang="en-US" dirty="0"/>
            <a:t>First-level analysis</a:t>
          </a:r>
        </a:p>
        <a:p>
          <a:r>
            <a:rPr lang="en-US" dirty="0"/>
            <a:t>(= single-subject = time-series analysis)</a:t>
          </a:r>
        </a:p>
      </dgm:t>
    </dgm:pt>
    <dgm:pt modelId="{00BA633F-AC26-B54D-A7AB-9BF9140C3E91}" type="parTrans" cxnId="{A6D40C61-CDE9-F543-8788-8FB5359E5981}">
      <dgm:prSet/>
      <dgm:spPr/>
      <dgm:t>
        <a:bodyPr/>
        <a:lstStyle/>
        <a:p>
          <a:endParaRPr lang="en-US"/>
        </a:p>
      </dgm:t>
    </dgm:pt>
    <dgm:pt modelId="{A7CAC854-A39D-5944-A57E-B1654E4F0735}" type="sibTrans" cxnId="{A6D40C61-CDE9-F543-8788-8FB5359E5981}">
      <dgm:prSet/>
      <dgm:spPr/>
      <dgm:t>
        <a:bodyPr/>
        <a:lstStyle/>
        <a:p>
          <a:endParaRPr lang="en-US" dirty="0"/>
        </a:p>
      </dgm:t>
    </dgm:pt>
    <dgm:pt modelId="{D748F69D-FDB9-BE41-963F-81FADC57FF4E}">
      <dgm:prSet phldrT="[Text]"/>
      <dgm:spPr/>
      <dgm:t>
        <a:bodyPr/>
        <a:lstStyle/>
        <a:p>
          <a:r>
            <a:rPr lang="en-US" dirty="0"/>
            <a:t>Group analysis</a:t>
          </a:r>
        </a:p>
      </dgm:t>
    </dgm:pt>
    <dgm:pt modelId="{24AE3548-307D-F24C-B207-4FE4680744DF}" type="parTrans" cxnId="{2F9C5018-18DA-B249-BD60-24CAD3632B5E}">
      <dgm:prSet/>
      <dgm:spPr/>
      <dgm:t>
        <a:bodyPr/>
        <a:lstStyle/>
        <a:p>
          <a:endParaRPr lang="en-US"/>
        </a:p>
      </dgm:t>
    </dgm:pt>
    <dgm:pt modelId="{D9F6D1C5-C1FC-DA41-AB94-01C87993A8AF}" type="sibTrans" cxnId="{2F9C5018-18DA-B249-BD60-24CAD3632B5E}">
      <dgm:prSet/>
      <dgm:spPr/>
      <dgm:t>
        <a:bodyPr/>
        <a:lstStyle/>
        <a:p>
          <a:endParaRPr lang="en-US"/>
        </a:p>
      </dgm:t>
    </dgm:pt>
    <dgm:pt modelId="{9332BA7C-52C9-D148-BD2D-ADB047E80B34}">
      <dgm:prSet phldrT="[Text]"/>
      <dgm:spPr/>
      <dgm:t>
        <a:bodyPr/>
        <a:lstStyle/>
        <a:p>
          <a:r>
            <a:rPr lang="en-US" dirty="0"/>
            <a:t>Multiple comparison correction</a:t>
          </a:r>
        </a:p>
      </dgm:t>
    </dgm:pt>
    <dgm:pt modelId="{967BEC6A-A906-B342-8210-387FC9D58CB7}" type="parTrans" cxnId="{F4C6FD8D-E7BC-1042-96DC-0C9E6EDAE424}">
      <dgm:prSet/>
      <dgm:spPr/>
      <dgm:t>
        <a:bodyPr/>
        <a:lstStyle/>
        <a:p>
          <a:endParaRPr lang="en-US"/>
        </a:p>
      </dgm:t>
    </dgm:pt>
    <dgm:pt modelId="{0B37C6A8-413F-9D45-9C9C-DFE0CEA7AE51}" type="sibTrans" cxnId="{F4C6FD8D-E7BC-1042-96DC-0C9E6EDAE424}">
      <dgm:prSet/>
      <dgm:spPr/>
      <dgm:t>
        <a:bodyPr/>
        <a:lstStyle/>
        <a:p>
          <a:endParaRPr lang="en-US"/>
        </a:p>
      </dgm:t>
    </dgm:pt>
    <dgm:pt modelId="{0AFC373D-6293-9545-84D3-E8E94E4DB292}" type="pres">
      <dgm:prSet presAssocID="{F3124779-AAA0-4948-BAC8-BB196A7A1761}" presName="Name0" presStyleCnt="0">
        <dgm:presLayoutVars>
          <dgm:dir/>
          <dgm:resizeHandles val="exact"/>
        </dgm:presLayoutVars>
      </dgm:prSet>
      <dgm:spPr/>
    </dgm:pt>
    <dgm:pt modelId="{8939428B-8720-1545-BF3C-349F047ADCD1}" type="pres">
      <dgm:prSet presAssocID="{46F28EF8-23CB-2245-97FB-368B2FE83529}" presName="node" presStyleLbl="node1" presStyleIdx="0" presStyleCnt="3">
        <dgm:presLayoutVars>
          <dgm:bulletEnabled val="1"/>
        </dgm:presLayoutVars>
      </dgm:prSet>
      <dgm:spPr/>
    </dgm:pt>
    <dgm:pt modelId="{638D949C-312A-184E-AE45-1BCA24B8DD5B}" type="pres">
      <dgm:prSet presAssocID="{A7CAC854-A39D-5944-A57E-B1654E4F0735}" presName="sibTrans" presStyleLbl="sibTrans2D1" presStyleIdx="0" presStyleCnt="2"/>
      <dgm:spPr/>
    </dgm:pt>
    <dgm:pt modelId="{2C20E99A-7D23-A142-ABEC-6742525EFEAB}" type="pres">
      <dgm:prSet presAssocID="{A7CAC854-A39D-5944-A57E-B1654E4F0735}" presName="connectorText" presStyleLbl="sibTrans2D1" presStyleIdx="0" presStyleCnt="2"/>
      <dgm:spPr/>
    </dgm:pt>
    <dgm:pt modelId="{2F2DFC9A-2360-2B40-B297-BA48E8CF987A}" type="pres">
      <dgm:prSet presAssocID="{D748F69D-FDB9-BE41-963F-81FADC57FF4E}" presName="node" presStyleLbl="node1" presStyleIdx="1" presStyleCnt="3">
        <dgm:presLayoutVars>
          <dgm:bulletEnabled val="1"/>
        </dgm:presLayoutVars>
      </dgm:prSet>
      <dgm:spPr/>
    </dgm:pt>
    <dgm:pt modelId="{72CB8961-826F-804E-A49B-23A68946513B}" type="pres">
      <dgm:prSet presAssocID="{D9F6D1C5-C1FC-DA41-AB94-01C87993A8AF}" presName="sibTrans" presStyleLbl="sibTrans2D1" presStyleIdx="1" presStyleCnt="2"/>
      <dgm:spPr/>
    </dgm:pt>
    <dgm:pt modelId="{4D695506-DAE1-4649-92EA-E73DBED8444E}" type="pres">
      <dgm:prSet presAssocID="{D9F6D1C5-C1FC-DA41-AB94-01C87993A8AF}" presName="connectorText" presStyleLbl="sibTrans2D1" presStyleIdx="1" presStyleCnt="2"/>
      <dgm:spPr/>
    </dgm:pt>
    <dgm:pt modelId="{87747418-6FE3-DE42-AC13-BF69DC7A60B5}" type="pres">
      <dgm:prSet presAssocID="{9332BA7C-52C9-D148-BD2D-ADB047E80B34}" presName="node" presStyleLbl="node1" presStyleIdx="2" presStyleCnt="3">
        <dgm:presLayoutVars>
          <dgm:bulletEnabled val="1"/>
        </dgm:presLayoutVars>
      </dgm:prSet>
      <dgm:spPr/>
    </dgm:pt>
  </dgm:ptLst>
  <dgm:cxnLst>
    <dgm:cxn modelId="{4400C807-4036-4F47-B6F8-22FCCAF73FBA}" type="presOf" srcId="{46F28EF8-23CB-2245-97FB-368B2FE83529}" destId="{8939428B-8720-1545-BF3C-349F047ADCD1}" srcOrd="0" destOrd="0" presId="urn:microsoft.com/office/officeart/2005/8/layout/process1"/>
    <dgm:cxn modelId="{2F9C5018-18DA-B249-BD60-24CAD3632B5E}" srcId="{F3124779-AAA0-4948-BAC8-BB196A7A1761}" destId="{D748F69D-FDB9-BE41-963F-81FADC57FF4E}" srcOrd="1" destOrd="0" parTransId="{24AE3548-307D-F24C-B207-4FE4680744DF}" sibTransId="{D9F6D1C5-C1FC-DA41-AB94-01C87993A8AF}"/>
    <dgm:cxn modelId="{0A6ADB1D-0AEB-1347-BEDA-9D81F4BEBCC6}" type="presOf" srcId="{F3124779-AAA0-4948-BAC8-BB196A7A1761}" destId="{0AFC373D-6293-9545-84D3-E8E94E4DB292}" srcOrd="0" destOrd="0" presId="urn:microsoft.com/office/officeart/2005/8/layout/process1"/>
    <dgm:cxn modelId="{32C06F2F-0D26-844F-B87E-250A7B94D5A3}" type="presOf" srcId="{A7CAC854-A39D-5944-A57E-B1654E4F0735}" destId="{638D949C-312A-184E-AE45-1BCA24B8DD5B}" srcOrd="0" destOrd="0" presId="urn:microsoft.com/office/officeart/2005/8/layout/process1"/>
    <dgm:cxn modelId="{A6D40C61-CDE9-F543-8788-8FB5359E5981}" srcId="{F3124779-AAA0-4948-BAC8-BB196A7A1761}" destId="{46F28EF8-23CB-2245-97FB-368B2FE83529}" srcOrd="0" destOrd="0" parTransId="{00BA633F-AC26-B54D-A7AB-9BF9140C3E91}" sibTransId="{A7CAC854-A39D-5944-A57E-B1654E4F0735}"/>
    <dgm:cxn modelId="{2C0DE34C-452A-A04D-9E8E-A6C091EC1861}" type="presOf" srcId="{9332BA7C-52C9-D148-BD2D-ADB047E80B34}" destId="{87747418-6FE3-DE42-AC13-BF69DC7A60B5}" srcOrd="0" destOrd="0" presId="urn:microsoft.com/office/officeart/2005/8/layout/process1"/>
    <dgm:cxn modelId="{95B15D6E-49B3-1944-9BAE-2C8979ED0B08}" type="presOf" srcId="{A7CAC854-A39D-5944-A57E-B1654E4F0735}" destId="{2C20E99A-7D23-A142-ABEC-6742525EFEAB}" srcOrd="1" destOrd="0" presId="urn:microsoft.com/office/officeart/2005/8/layout/process1"/>
    <dgm:cxn modelId="{F4C6FD8D-E7BC-1042-96DC-0C9E6EDAE424}" srcId="{F3124779-AAA0-4948-BAC8-BB196A7A1761}" destId="{9332BA7C-52C9-D148-BD2D-ADB047E80B34}" srcOrd="2" destOrd="0" parTransId="{967BEC6A-A906-B342-8210-387FC9D58CB7}" sibTransId="{0B37C6A8-413F-9D45-9C9C-DFE0CEA7AE51}"/>
    <dgm:cxn modelId="{91430E98-E17E-614B-96A2-3CCE50B1D2A6}" type="presOf" srcId="{D748F69D-FDB9-BE41-963F-81FADC57FF4E}" destId="{2F2DFC9A-2360-2B40-B297-BA48E8CF987A}" srcOrd="0" destOrd="0" presId="urn:microsoft.com/office/officeart/2005/8/layout/process1"/>
    <dgm:cxn modelId="{8D3E05CE-BDFE-E949-BB54-B0FAA9BCBD77}" type="presOf" srcId="{D9F6D1C5-C1FC-DA41-AB94-01C87993A8AF}" destId="{72CB8961-826F-804E-A49B-23A68946513B}" srcOrd="0" destOrd="0" presId="urn:microsoft.com/office/officeart/2005/8/layout/process1"/>
    <dgm:cxn modelId="{C05BDAD4-2903-904C-86A3-8F2F5109799C}" type="presOf" srcId="{D9F6D1C5-C1FC-DA41-AB94-01C87993A8AF}" destId="{4D695506-DAE1-4649-92EA-E73DBED8444E}" srcOrd="1" destOrd="0" presId="urn:microsoft.com/office/officeart/2005/8/layout/process1"/>
    <dgm:cxn modelId="{4AEC04F6-326A-CC41-BE18-84A1A38FB3C0}" type="presParOf" srcId="{0AFC373D-6293-9545-84D3-E8E94E4DB292}" destId="{8939428B-8720-1545-BF3C-349F047ADCD1}" srcOrd="0" destOrd="0" presId="urn:microsoft.com/office/officeart/2005/8/layout/process1"/>
    <dgm:cxn modelId="{E23CAFD7-BFF2-5A44-9E0E-13B5B7A813E1}" type="presParOf" srcId="{0AFC373D-6293-9545-84D3-E8E94E4DB292}" destId="{638D949C-312A-184E-AE45-1BCA24B8DD5B}" srcOrd="1" destOrd="0" presId="urn:microsoft.com/office/officeart/2005/8/layout/process1"/>
    <dgm:cxn modelId="{6260F969-D45B-2144-A71F-3AADFC4189F1}" type="presParOf" srcId="{638D949C-312A-184E-AE45-1BCA24B8DD5B}" destId="{2C20E99A-7D23-A142-ABEC-6742525EFEAB}" srcOrd="0" destOrd="0" presId="urn:microsoft.com/office/officeart/2005/8/layout/process1"/>
    <dgm:cxn modelId="{639B8FBD-DD97-D243-B455-BC7DB5C69C64}" type="presParOf" srcId="{0AFC373D-6293-9545-84D3-E8E94E4DB292}" destId="{2F2DFC9A-2360-2B40-B297-BA48E8CF987A}" srcOrd="2" destOrd="0" presId="urn:microsoft.com/office/officeart/2005/8/layout/process1"/>
    <dgm:cxn modelId="{FFB5A0C6-F8A3-3445-ACD1-B17109105310}" type="presParOf" srcId="{0AFC373D-6293-9545-84D3-E8E94E4DB292}" destId="{72CB8961-826F-804E-A49B-23A68946513B}" srcOrd="3" destOrd="0" presId="urn:microsoft.com/office/officeart/2005/8/layout/process1"/>
    <dgm:cxn modelId="{CCC601EB-3FDA-844B-BA3A-E73F0E443DF5}" type="presParOf" srcId="{72CB8961-826F-804E-A49B-23A68946513B}" destId="{4D695506-DAE1-4649-92EA-E73DBED8444E}" srcOrd="0" destOrd="0" presId="urn:microsoft.com/office/officeart/2005/8/layout/process1"/>
    <dgm:cxn modelId="{B51DFE48-3E72-9642-A3C9-1A54A4190E38}" type="presParOf" srcId="{0AFC373D-6293-9545-84D3-E8E94E4DB292}" destId="{87747418-6FE3-DE42-AC13-BF69DC7A60B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9B89A5-93C5-8647-9B26-846C2485D829}" type="doc">
      <dgm:prSet loTypeId="urn:microsoft.com/office/officeart/2005/8/layout/process1" loCatId="" qsTypeId="urn:microsoft.com/office/officeart/2005/8/quickstyle/simple1" qsCatId="simple" csTypeId="urn:microsoft.com/office/officeart/2005/8/colors/accent1_2" csCatId="accent1" phldr="1"/>
      <dgm:spPr/>
    </dgm:pt>
    <dgm:pt modelId="{B3A408AD-2CAC-274F-8F28-08AFE4837AF9}">
      <dgm:prSet phldrT="[Text]"/>
      <dgm:spPr/>
      <dgm:t>
        <a:bodyPr/>
        <a:lstStyle/>
        <a:p>
          <a:r>
            <a:rPr lang="en-US" dirty="0"/>
            <a:t>Build a prediction about the signal</a:t>
          </a:r>
        </a:p>
      </dgm:t>
    </dgm:pt>
    <dgm:pt modelId="{D9A7E91A-082E-A04F-9A1E-A691699F522F}" type="parTrans" cxnId="{C3EE6140-DB23-5946-A512-49E41C0B445E}">
      <dgm:prSet/>
      <dgm:spPr/>
      <dgm:t>
        <a:bodyPr/>
        <a:lstStyle/>
        <a:p>
          <a:endParaRPr lang="en-US"/>
        </a:p>
      </dgm:t>
    </dgm:pt>
    <dgm:pt modelId="{3850D943-9A36-A042-86CF-FE9FFA1E3E64}" type="sibTrans" cxnId="{C3EE6140-DB23-5946-A512-49E41C0B445E}">
      <dgm:prSet/>
      <dgm:spPr/>
      <dgm:t>
        <a:bodyPr/>
        <a:lstStyle/>
        <a:p>
          <a:endParaRPr lang="en-US"/>
        </a:p>
      </dgm:t>
    </dgm:pt>
    <dgm:pt modelId="{41EE2E17-F7D3-CF4E-8C35-1AE0DE84B687}">
      <dgm:prSet phldrT="[Text]"/>
      <dgm:spPr/>
      <dgm:t>
        <a:bodyPr/>
        <a:lstStyle/>
        <a:p>
          <a:r>
            <a:rPr lang="en-US" dirty="0"/>
            <a:t>Fit prediction to actual data</a:t>
          </a:r>
        </a:p>
      </dgm:t>
    </dgm:pt>
    <dgm:pt modelId="{8749F589-8164-D746-83D5-1B499E29214A}" type="parTrans" cxnId="{3A98F99E-887E-B541-AC33-0550F6917682}">
      <dgm:prSet/>
      <dgm:spPr/>
      <dgm:t>
        <a:bodyPr/>
        <a:lstStyle/>
        <a:p>
          <a:endParaRPr lang="en-US"/>
        </a:p>
      </dgm:t>
    </dgm:pt>
    <dgm:pt modelId="{F55BCFEC-CF1D-3442-8284-ED0EE943D35F}" type="sibTrans" cxnId="{3A98F99E-887E-B541-AC33-0550F6917682}">
      <dgm:prSet/>
      <dgm:spPr/>
      <dgm:t>
        <a:bodyPr/>
        <a:lstStyle/>
        <a:p>
          <a:endParaRPr lang="en-US"/>
        </a:p>
      </dgm:t>
    </dgm:pt>
    <dgm:pt modelId="{AF307F2F-3E11-BA49-B4D4-97E303D9DD89}">
      <dgm:prSet phldrT="[Text]"/>
      <dgm:spPr/>
      <dgm:t>
        <a:bodyPr/>
        <a:lstStyle/>
        <a:p>
          <a:r>
            <a:rPr lang="en-US" dirty="0"/>
            <a:t>If it fits nicely – there is activation!</a:t>
          </a:r>
        </a:p>
      </dgm:t>
    </dgm:pt>
    <dgm:pt modelId="{628E8593-DC04-574B-A070-EA00844E6796}" type="parTrans" cxnId="{99AAED56-105F-0446-97EB-3FC7026B7008}">
      <dgm:prSet/>
      <dgm:spPr/>
      <dgm:t>
        <a:bodyPr/>
        <a:lstStyle/>
        <a:p>
          <a:endParaRPr lang="en-US"/>
        </a:p>
      </dgm:t>
    </dgm:pt>
    <dgm:pt modelId="{33B3CC08-6AD8-494A-B541-0CE980C7631B}" type="sibTrans" cxnId="{99AAED56-105F-0446-97EB-3FC7026B7008}">
      <dgm:prSet/>
      <dgm:spPr/>
      <dgm:t>
        <a:bodyPr/>
        <a:lstStyle/>
        <a:p>
          <a:endParaRPr lang="en-US"/>
        </a:p>
      </dgm:t>
    </dgm:pt>
    <dgm:pt modelId="{4D1433FF-D7C9-C946-80D0-1D7E4880BD32}" type="pres">
      <dgm:prSet presAssocID="{7C9B89A5-93C5-8647-9B26-846C2485D829}" presName="Name0" presStyleCnt="0">
        <dgm:presLayoutVars>
          <dgm:dir/>
          <dgm:resizeHandles val="exact"/>
        </dgm:presLayoutVars>
      </dgm:prSet>
      <dgm:spPr/>
    </dgm:pt>
    <dgm:pt modelId="{2E0015AD-DA24-BB44-B9D1-5CE9240D178D}" type="pres">
      <dgm:prSet presAssocID="{B3A408AD-2CAC-274F-8F28-08AFE4837AF9}" presName="node" presStyleLbl="node1" presStyleIdx="0" presStyleCnt="3">
        <dgm:presLayoutVars>
          <dgm:bulletEnabled val="1"/>
        </dgm:presLayoutVars>
      </dgm:prSet>
      <dgm:spPr/>
    </dgm:pt>
    <dgm:pt modelId="{D0CAEA2A-7D8E-1542-9051-E087B1067A12}" type="pres">
      <dgm:prSet presAssocID="{3850D943-9A36-A042-86CF-FE9FFA1E3E64}" presName="sibTrans" presStyleLbl="sibTrans2D1" presStyleIdx="0" presStyleCnt="2"/>
      <dgm:spPr/>
    </dgm:pt>
    <dgm:pt modelId="{A4AD891F-A14B-284F-A3A4-B30B03CDB0A4}" type="pres">
      <dgm:prSet presAssocID="{3850D943-9A36-A042-86CF-FE9FFA1E3E64}" presName="connectorText" presStyleLbl="sibTrans2D1" presStyleIdx="0" presStyleCnt="2"/>
      <dgm:spPr/>
    </dgm:pt>
    <dgm:pt modelId="{8DC80799-92AB-8C4B-8A4F-70234CAD5CBD}" type="pres">
      <dgm:prSet presAssocID="{41EE2E17-F7D3-CF4E-8C35-1AE0DE84B687}" presName="node" presStyleLbl="node1" presStyleIdx="1" presStyleCnt="3">
        <dgm:presLayoutVars>
          <dgm:bulletEnabled val="1"/>
        </dgm:presLayoutVars>
      </dgm:prSet>
      <dgm:spPr/>
    </dgm:pt>
    <dgm:pt modelId="{29D8945F-3D54-FC44-9454-11744E4BD1A1}" type="pres">
      <dgm:prSet presAssocID="{F55BCFEC-CF1D-3442-8284-ED0EE943D35F}" presName="sibTrans" presStyleLbl="sibTrans2D1" presStyleIdx="1" presStyleCnt="2"/>
      <dgm:spPr/>
    </dgm:pt>
    <dgm:pt modelId="{2FDDE6BC-E596-6A44-8732-E059E80C9BEA}" type="pres">
      <dgm:prSet presAssocID="{F55BCFEC-CF1D-3442-8284-ED0EE943D35F}" presName="connectorText" presStyleLbl="sibTrans2D1" presStyleIdx="1" presStyleCnt="2"/>
      <dgm:spPr/>
    </dgm:pt>
    <dgm:pt modelId="{3CE49FC7-A3FC-E747-9758-980657CC0CB2}" type="pres">
      <dgm:prSet presAssocID="{AF307F2F-3E11-BA49-B4D4-97E303D9DD89}" presName="node" presStyleLbl="node1" presStyleIdx="2" presStyleCnt="3">
        <dgm:presLayoutVars>
          <dgm:bulletEnabled val="1"/>
        </dgm:presLayoutVars>
      </dgm:prSet>
      <dgm:spPr/>
    </dgm:pt>
  </dgm:ptLst>
  <dgm:cxnLst>
    <dgm:cxn modelId="{89493821-B207-BD48-A363-B5F147DE49BF}" type="presOf" srcId="{3850D943-9A36-A042-86CF-FE9FFA1E3E64}" destId="{A4AD891F-A14B-284F-A3A4-B30B03CDB0A4}" srcOrd="1" destOrd="0" presId="urn:microsoft.com/office/officeart/2005/8/layout/process1"/>
    <dgm:cxn modelId="{52404C2E-CF98-CD45-9F13-678B24566511}" type="presOf" srcId="{F55BCFEC-CF1D-3442-8284-ED0EE943D35F}" destId="{2FDDE6BC-E596-6A44-8732-E059E80C9BEA}" srcOrd="1" destOrd="0" presId="urn:microsoft.com/office/officeart/2005/8/layout/process1"/>
    <dgm:cxn modelId="{720CCC3F-F93C-F742-978E-CF8368473FB7}" type="presOf" srcId="{F55BCFEC-CF1D-3442-8284-ED0EE943D35F}" destId="{29D8945F-3D54-FC44-9454-11744E4BD1A1}" srcOrd="0" destOrd="0" presId="urn:microsoft.com/office/officeart/2005/8/layout/process1"/>
    <dgm:cxn modelId="{C3EE6140-DB23-5946-A512-49E41C0B445E}" srcId="{7C9B89A5-93C5-8647-9B26-846C2485D829}" destId="{B3A408AD-2CAC-274F-8F28-08AFE4837AF9}" srcOrd="0" destOrd="0" parTransId="{D9A7E91A-082E-A04F-9A1E-A691699F522F}" sibTransId="{3850D943-9A36-A042-86CF-FE9FFA1E3E64}"/>
    <dgm:cxn modelId="{99AAED56-105F-0446-97EB-3FC7026B7008}" srcId="{7C9B89A5-93C5-8647-9B26-846C2485D829}" destId="{AF307F2F-3E11-BA49-B4D4-97E303D9DD89}" srcOrd="2" destOrd="0" parTransId="{628E8593-DC04-574B-A070-EA00844E6796}" sibTransId="{33B3CC08-6AD8-494A-B541-0CE980C7631B}"/>
    <dgm:cxn modelId="{E34AC485-3CF1-324A-900B-9F26740417AA}" type="presOf" srcId="{41EE2E17-F7D3-CF4E-8C35-1AE0DE84B687}" destId="{8DC80799-92AB-8C4B-8A4F-70234CAD5CBD}" srcOrd="0" destOrd="0" presId="urn:microsoft.com/office/officeart/2005/8/layout/process1"/>
    <dgm:cxn modelId="{CE90ED8C-5C0E-7A4E-9AA9-2A3F78AEB83F}" type="presOf" srcId="{AF307F2F-3E11-BA49-B4D4-97E303D9DD89}" destId="{3CE49FC7-A3FC-E747-9758-980657CC0CB2}" srcOrd="0" destOrd="0" presId="urn:microsoft.com/office/officeart/2005/8/layout/process1"/>
    <dgm:cxn modelId="{584E8F8E-64B5-8F49-9C09-C4DBD3815283}" type="presOf" srcId="{7C9B89A5-93C5-8647-9B26-846C2485D829}" destId="{4D1433FF-D7C9-C946-80D0-1D7E4880BD32}" srcOrd="0" destOrd="0" presId="urn:microsoft.com/office/officeart/2005/8/layout/process1"/>
    <dgm:cxn modelId="{3A98F99E-887E-B541-AC33-0550F6917682}" srcId="{7C9B89A5-93C5-8647-9B26-846C2485D829}" destId="{41EE2E17-F7D3-CF4E-8C35-1AE0DE84B687}" srcOrd="1" destOrd="0" parTransId="{8749F589-8164-D746-83D5-1B499E29214A}" sibTransId="{F55BCFEC-CF1D-3442-8284-ED0EE943D35F}"/>
    <dgm:cxn modelId="{9041FDBC-1936-0942-819F-A6AD3C151C7D}" type="presOf" srcId="{B3A408AD-2CAC-274F-8F28-08AFE4837AF9}" destId="{2E0015AD-DA24-BB44-B9D1-5CE9240D178D}" srcOrd="0" destOrd="0" presId="urn:microsoft.com/office/officeart/2005/8/layout/process1"/>
    <dgm:cxn modelId="{C6F95BCF-2EA5-9D41-887C-2B716B33D35D}" type="presOf" srcId="{3850D943-9A36-A042-86CF-FE9FFA1E3E64}" destId="{D0CAEA2A-7D8E-1542-9051-E087B1067A12}" srcOrd="0" destOrd="0" presId="urn:microsoft.com/office/officeart/2005/8/layout/process1"/>
    <dgm:cxn modelId="{95720B21-C1D8-7945-A16F-11BCA52B3BC0}" type="presParOf" srcId="{4D1433FF-D7C9-C946-80D0-1D7E4880BD32}" destId="{2E0015AD-DA24-BB44-B9D1-5CE9240D178D}" srcOrd="0" destOrd="0" presId="urn:microsoft.com/office/officeart/2005/8/layout/process1"/>
    <dgm:cxn modelId="{D75A4D87-9190-A948-B916-449C6B67DD07}" type="presParOf" srcId="{4D1433FF-D7C9-C946-80D0-1D7E4880BD32}" destId="{D0CAEA2A-7D8E-1542-9051-E087B1067A12}" srcOrd="1" destOrd="0" presId="urn:microsoft.com/office/officeart/2005/8/layout/process1"/>
    <dgm:cxn modelId="{B0B49626-4C0D-2647-B7C8-8D4850A18FBE}" type="presParOf" srcId="{D0CAEA2A-7D8E-1542-9051-E087B1067A12}" destId="{A4AD891F-A14B-284F-A3A4-B30B03CDB0A4}" srcOrd="0" destOrd="0" presId="urn:microsoft.com/office/officeart/2005/8/layout/process1"/>
    <dgm:cxn modelId="{DC07F1F0-98E1-FD4E-89E4-9E36FD8F0706}" type="presParOf" srcId="{4D1433FF-D7C9-C946-80D0-1D7E4880BD32}" destId="{8DC80799-92AB-8C4B-8A4F-70234CAD5CBD}" srcOrd="2" destOrd="0" presId="urn:microsoft.com/office/officeart/2005/8/layout/process1"/>
    <dgm:cxn modelId="{E55458DD-1F0A-9448-B91B-E3571DFC19CA}" type="presParOf" srcId="{4D1433FF-D7C9-C946-80D0-1D7E4880BD32}" destId="{29D8945F-3D54-FC44-9454-11744E4BD1A1}" srcOrd="3" destOrd="0" presId="urn:microsoft.com/office/officeart/2005/8/layout/process1"/>
    <dgm:cxn modelId="{C92AB605-5416-F840-8CF9-441507B8D33A}" type="presParOf" srcId="{29D8945F-3D54-FC44-9454-11744E4BD1A1}" destId="{2FDDE6BC-E596-6A44-8732-E059E80C9BEA}" srcOrd="0" destOrd="0" presId="urn:microsoft.com/office/officeart/2005/8/layout/process1"/>
    <dgm:cxn modelId="{402F34D7-B48C-774C-951A-30D0C906D4CC}" type="presParOf" srcId="{4D1433FF-D7C9-C946-80D0-1D7E4880BD32}" destId="{3CE49FC7-A3FC-E747-9758-980657CC0CB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88A45A1-2A5C-8647-8323-53D5A2B2C31C}" type="doc">
      <dgm:prSet loTypeId="urn:microsoft.com/office/officeart/2005/8/layout/process2" loCatId="" qsTypeId="urn:microsoft.com/office/officeart/2005/8/quickstyle/simple1" qsCatId="simple" csTypeId="urn:microsoft.com/office/officeart/2005/8/colors/accent1_2" csCatId="accent1" phldr="1"/>
      <dgm:spPr/>
    </dgm:pt>
    <dgm:pt modelId="{EC482A84-7C9A-EB4C-937D-7B389C29B860}">
      <dgm:prSet phldrT="[Text]"/>
      <dgm:spPr/>
      <dgm:t>
        <a:bodyPr/>
        <a:lstStyle/>
        <a:p>
          <a:r>
            <a:rPr lang="en-US" dirty="0"/>
            <a:t>Y = X</a:t>
          </a:r>
          <a:r>
            <a:rPr lang="en-US" b="1" dirty="0">
              <a:latin typeface="Lucida Grande"/>
              <a:ea typeface="Lucida Grande"/>
              <a:cs typeface="Lucida Grande"/>
            </a:rPr>
            <a:t>β </a:t>
          </a:r>
          <a:r>
            <a:rPr lang="en-US" dirty="0"/>
            <a:t>+ e</a:t>
          </a:r>
        </a:p>
      </dgm:t>
    </dgm:pt>
    <dgm:pt modelId="{FD73B0F1-92D3-F743-9CFF-DDC19D0C631F}" type="parTrans" cxnId="{8F718ED7-2E2A-D047-B350-DABDF466F656}">
      <dgm:prSet/>
      <dgm:spPr/>
      <dgm:t>
        <a:bodyPr/>
        <a:lstStyle/>
        <a:p>
          <a:endParaRPr lang="en-US"/>
        </a:p>
      </dgm:t>
    </dgm:pt>
    <dgm:pt modelId="{D03EDE8E-80C4-C247-9F0F-353AAA526CAA}" type="sibTrans" cxnId="{8F718ED7-2E2A-D047-B350-DABDF466F656}">
      <dgm:prSet/>
      <dgm:spPr/>
      <dgm:t>
        <a:bodyPr/>
        <a:lstStyle/>
        <a:p>
          <a:endParaRPr lang="en-US"/>
        </a:p>
      </dgm:t>
    </dgm:pt>
    <dgm:pt modelId="{9EC56430-FA1F-2F48-8D08-3515EB34ADC3}">
      <dgm:prSet phldrT="[Text]"/>
      <dgm:spPr/>
      <dgm:t>
        <a:bodyPr/>
        <a:lstStyle/>
        <a:p>
          <a:r>
            <a:rPr lang="en-US" b="1" dirty="0">
              <a:latin typeface="Lucida Grande"/>
              <a:ea typeface="Lucida Grande"/>
              <a:cs typeface="Lucida Grande"/>
            </a:rPr>
            <a:t>β</a:t>
          </a:r>
          <a:r>
            <a:rPr lang="en-US" b="0" dirty="0">
              <a:latin typeface="Lucida Grande"/>
              <a:ea typeface="Lucida Grande"/>
              <a:cs typeface="Lucida Grande"/>
            </a:rPr>
            <a:t> =  (X</a:t>
          </a:r>
          <a:r>
            <a:rPr lang="en-US" b="0" baseline="30000" dirty="0">
              <a:latin typeface="Lucida Grande"/>
              <a:ea typeface="Lucida Grande"/>
              <a:cs typeface="Lucida Grande"/>
            </a:rPr>
            <a:t>T</a:t>
          </a:r>
          <a:r>
            <a:rPr lang="en-US" b="0" dirty="0">
              <a:latin typeface="Lucida Grande"/>
              <a:ea typeface="Lucida Grande"/>
              <a:cs typeface="Lucida Grande"/>
            </a:rPr>
            <a:t>X)</a:t>
          </a:r>
          <a:r>
            <a:rPr lang="en-US" b="0" baseline="30000" dirty="0">
              <a:latin typeface="Lucida Grande"/>
              <a:ea typeface="Lucida Grande"/>
              <a:cs typeface="Lucida Grande"/>
            </a:rPr>
            <a:t>-1</a:t>
          </a:r>
          <a:r>
            <a:rPr lang="en-US" b="0" dirty="0">
              <a:latin typeface="Lucida Grande"/>
              <a:ea typeface="Lucida Grande"/>
              <a:cs typeface="Lucida Grande"/>
            </a:rPr>
            <a:t>X</a:t>
          </a:r>
          <a:r>
            <a:rPr lang="en-US" b="0" baseline="30000" dirty="0">
              <a:latin typeface="Lucida Grande"/>
              <a:ea typeface="Lucida Grande"/>
              <a:cs typeface="Lucida Grande"/>
            </a:rPr>
            <a:t>T</a:t>
          </a:r>
          <a:r>
            <a:rPr lang="en-US" b="0" dirty="0">
              <a:latin typeface="Lucida Grande"/>
              <a:ea typeface="Lucida Grande"/>
              <a:cs typeface="Lucida Grande"/>
            </a:rPr>
            <a:t>y</a:t>
          </a:r>
          <a:endParaRPr lang="en-US" b="0" dirty="0"/>
        </a:p>
      </dgm:t>
    </dgm:pt>
    <dgm:pt modelId="{5E36517C-1480-AA44-99DC-EFF3E79DAA43}" type="parTrans" cxnId="{0CF680FB-E171-1349-B432-8F92150B397E}">
      <dgm:prSet/>
      <dgm:spPr/>
      <dgm:t>
        <a:bodyPr/>
        <a:lstStyle/>
        <a:p>
          <a:endParaRPr lang="en-US"/>
        </a:p>
      </dgm:t>
    </dgm:pt>
    <dgm:pt modelId="{4CCD5FBC-2DA6-E546-9B44-A373D02C861B}" type="sibTrans" cxnId="{0CF680FB-E171-1349-B432-8F92150B397E}">
      <dgm:prSet/>
      <dgm:spPr/>
      <dgm:t>
        <a:bodyPr/>
        <a:lstStyle/>
        <a:p>
          <a:endParaRPr lang="en-US"/>
        </a:p>
      </dgm:t>
    </dgm:pt>
    <dgm:pt modelId="{56705D4F-29AA-B642-8BB0-9C269E1BEC76}">
      <dgm:prSet phldrT="[Text]" phldr="1"/>
      <dgm:spPr/>
      <dgm:t>
        <a:bodyPr/>
        <a:lstStyle/>
        <a:p>
          <a:endParaRPr lang="en-US"/>
        </a:p>
      </dgm:t>
    </dgm:pt>
    <dgm:pt modelId="{7EBCFD65-8C40-5449-A89B-5358B2D9E877}" type="parTrans" cxnId="{2DA7A64B-10AF-E44F-AB2C-5B3A9D0B7641}">
      <dgm:prSet/>
      <dgm:spPr/>
      <dgm:t>
        <a:bodyPr/>
        <a:lstStyle/>
        <a:p>
          <a:endParaRPr lang="en-US"/>
        </a:p>
      </dgm:t>
    </dgm:pt>
    <dgm:pt modelId="{FA4F2414-61E4-744A-BF84-A8263E55FBE1}" type="sibTrans" cxnId="{2DA7A64B-10AF-E44F-AB2C-5B3A9D0B7641}">
      <dgm:prSet/>
      <dgm:spPr/>
      <dgm:t>
        <a:bodyPr/>
        <a:lstStyle/>
        <a:p>
          <a:endParaRPr lang="en-US"/>
        </a:p>
      </dgm:t>
    </dgm:pt>
    <dgm:pt modelId="{9B12E140-BA3B-EC41-9562-B3B3A15DA882}" type="pres">
      <dgm:prSet presAssocID="{688A45A1-2A5C-8647-8323-53D5A2B2C31C}" presName="linearFlow" presStyleCnt="0">
        <dgm:presLayoutVars>
          <dgm:resizeHandles val="exact"/>
        </dgm:presLayoutVars>
      </dgm:prSet>
      <dgm:spPr/>
    </dgm:pt>
    <dgm:pt modelId="{C1845697-2A25-5441-8462-F042A2D73CF1}" type="pres">
      <dgm:prSet presAssocID="{EC482A84-7C9A-EB4C-937D-7B389C29B860}" presName="node" presStyleLbl="node1" presStyleIdx="0" presStyleCnt="3" custScaleX="200003">
        <dgm:presLayoutVars>
          <dgm:bulletEnabled val="1"/>
        </dgm:presLayoutVars>
      </dgm:prSet>
      <dgm:spPr/>
    </dgm:pt>
    <dgm:pt modelId="{035DD0B4-F905-2846-8B20-7D4A9B8BE02A}" type="pres">
      <dgm:prSet presAssocID="{D03EDE8E-80C4-C247-9F0F-353AAA526CAA}" presName="sibTrans" presStyleLbl="sibTrans2D1" presStyleIdx="0" presStyleCnt="2"/>
      <dgm:spPr/>
    </dgm:pt>
    <dgm:pt modelId="{5CB44106-13C5-A54A-A3B0-1917FBD03A7C}" type="pres">
      <dgm:prSet presAssocID="{D03EDE8E-80C4-C247-9F0F-353AAA526CAA}" presName="connectorText" presStyleLbl="sibTrans2D1" presStyleIdx="0" presStyleCnt="2"/>
      <dgm:spPr/>
    </dgm:pt>
    <dgm:pt modelId="{72213039-DB2F-554C-B8CF-621B60CFA722}" type="pres">
      <dgm:prSet presAssocID="{9EC56430-FA1F-2F48-8D08-3515EB34ADC3}" presName="node" presStyleLbl="node1" presStyleIdx="1" presStyleCnt="3" custScaleX="198792">
        <dgm:presLayoutVars>
          <dgm:bulletEnabled val="1"/>
        </dgm:presLayoutVars>
      </dgm:prSet>
      <dgm:spPr/>
    </dgm:pt>
    <dgm:pt modelId="{4228F11A-8AFE-6C45-9AAE-279A3DC60D25}" type="pres">
      <dgm:prSet presAssocID="{4CCD5FBC-2DA6-E546-9B44-A373D02C861B}" presName="sibTrans" presStyleLbl="sibTrans2D1" presStyleIdx="1" presStyleCnt="2"/>
      <dgm:spPr/>
    </dgm:pt>
    <dgm:pt modelId="{D6D2ED76-6E05-C049-9584-F1EAAF97A34D}" type="pres">
      <dgm:prSet presAssocID="{4CCD5FBC-2DA6-E546-9B44-A373D02C861B}" presName="connectorText" presStyleLbl="sibTrans2D1" presStyleIdx="1" presStyleCnt="2"/>
      <dgm:spPr/>
    </dgm:pt>
    <dgm:pt modelId="{367BFBD7-C436-9D44-BB37-5EA66ED69738}" type="pres">
      <dgm:prSet presAssocID="{56705D4F-29AA-B642-8BB0-9C269E1BEC76}" presName="node" presStyleLbl="node1" presStyleIdx="2" presStyleCnt="3" custScaleX="132567" custScaleY="226477">
        <dgm:presLayoutVars>
          <dgm:bulletEnabled val="1"/>
        </dgm:presLayoutVars>
      </dgm:prSet>
      <dgm:spPr/>
    </dgm:pt>
  </dgm:ptLst>
  <dgm:cxnLst>
    <dgm:cxn modelId="{0BB81B05-2A70-9042-9E8F-537B5D651729}" type="presOf" srcId="{688A45A1-2A5C-8647-8323-53D5A2B2C31C}" destId="{9B12E140-BA3B-EC41-9562-B3B3A15DA882}" srcOrd="0" destOrd="0" presId="urn:microsoft.com/office/officeart/2005/8/layout/process2"/>
    <dgm:cxn modelId="{2DA7A64B-10AF-E44F-AB2C-5B3A9D0B7641}" srcId="{688A45A1-2A5C-8647-8323-53D5A2B2C31C}" destId="{56705D4F-29AA-B642-8BB0-9C269E1BEC76}" srcOrd="2" destOrd="0" parTransId="{7EBCFD65-8C40-5449-A89B-5358B2D9E877}" sibTransId="{FA4F2414-61E4-744A-BF84-A8263E55FBE1}"/>
    <dgm:cxn modelId="{1BE1C758-E17B-C64D-93DF-381AA4CCCD81}" type="presOf" srcId="{4CCD5FBC-2DA6-E546-9B44-A373D02C861B}" destId="{4228F11A-8AFE-6C45-9AAE-279A3DC60D25}" srcOrd="0" destOrd="0" presId="urn:microsoft.com/office/officeart/2005/8/layout/process2"/>
    <dgm:cxn modelId="{04C77399-9057-5946-BADC-FD56EE46C38A}" type="presOf" srcId="{D03EDE8E-80C4-C247-9F0F-353AAA526CAA}" destId="{035DD0B4-F905-2846-8B20-7D4A9B8BE02A}" srcOrd="0" destOrd="0" presId="urn:microsoft.com/office/officeart/2005/8/layout/process2"/>
    <dgm:cxn modelId="{723C4BA7-5501-E840-9E72-99B578C7137B}" type="presOf" srcId="{9EC56430-FA1F-2F48-8D08-3515EB34ADC3}" destId="{72213039-DB2F-554C-B8CF-621B60CFA722}" srcOrd="0" destOrd="0" presId="urn:microsoft.com/office/officeart/2005/8/layout/process2"/>
    <dgm:cxn modelId="{239CEBD2-3BBB-404F-AFE8-8A237B22DC4B}" type="presOf" srcId="{4CCD5FBC-2DA6-E546-9B44-A373D02C861B}" destId="{D6D2ED76-6E05-C049-9584-F1EAAF97A34D}" srcOrd="1" destOrd="0" presId="urn:microsoft.com/office/officeart/2005/8/layout/process2"/>
    <dgm:cxn modelId="{8F718ED7-2E2A-D047-B350-DABDF466F656}" srcId="{688A45A1-2A5C-8647-8323-53D5A2B2C31C}" destId="{EC482A84-7C9A-EB4C-937D-7B389C29B860}" srcOrd="0" destOrd="0" parTransId="{FD73B0F1-92D3-F743-9CFF-DDC19D0C631F}" sibTransId="{D03EDE8E-80C4-C247-9F0F-353AAA526CAA}"/>
    <dgm:cxn modelId="{A685C6DA-6F71-0342-99C4-2D2F268AC664}" type="presOf" srcId="{D03EDE8E-80C4-C247-9F0F-353AAA526CAA}" destId="{5CB44106-13C5-A54A-A3B0-1917FBD03A7C}" srcOrd="1" destOrd="0" presId="urn:microsoft.com/office/officeart/2005/8/layout/process2"/>
    <dgm:cxn modelId="{E8DC93F1-8A6D-FD4A-B241-B14136885B90}" type="presOf" srcId="{56705D4F-29AA-B642-8BB0-9C269E1BEC76}" destId="{367BFBD7-C436-9D44-BB37-5EA66ED69738}" srcOrd="0" destOrd="0" presId="urn:microsoft.com/office/officeart/2005/8/layout/process2"/>
    <dgm:cxn modelId="{CEA1EEFA-9E7E-394B-9132-D2860AB5A03F}" type="presOf" srcId="{EC482A84-7C9A-EB4C-937D-7B389C29B860}" destId="{C1845697-2A25-5441-8462-F042A2D73CF1}" srcOrd="0" destOrd="0" presId="urn:microsoft.com/office/officeart/2005/8/layout/process2"/>
    <dgm:cxn modelId="{0CF680FB-E171-1349-B432-8F92150B397E}" srcId="{688A45A1-2A5C-8647-8323-53D5A2B2C31C}" destId="{9EC56430-FA1F-2F48-8D08-3515EB34ADC3}" srcOrd="1" destOrd="0" parTransId="{5E36517C-1480-AA44-99DC-EFF3E79DAA43}" sibTransId="{4CCD5FBC-2DA6-E546-9B44-A373D02C861B}"/>
    <dgm:cxn modelId="{2B87547C-B66F-984B-979D-595E0E07A246}" type="presParOf" srcId="{9B12E140-BA3B-EC41-9562-B3B3A15DA882}" destId="{C1845697-2A25-5441-8462-F042A2D73CF1}" srcOrd="0" destOrd="0" presId="urn:microsoft.com/office/officeart/2005/8/layout/process2"/>
    <dgm:cxn modelId="{98E79412-7B97-AD4D-9EED-DD6AA5A9E904}" type="presParOf" srcId="{9B12E140-BA3B-EC41-9562-B3B3A15DA882}" destId="{035DD0B4-F905-2846-8B20-7D4A9B8BE02A}" srcOrd="1" destOrd="0" presId="urn:microsoft.com/office/officeart/2005/8/layout/process2"/>
    <dgm:cxn modelId="{E55DB269-FFCD-134B-83EC-38112E94CD0D}" type="presParOf" srcId="{035DD0B4-F905-2846-8B20-7D4A9B8BE02A}" destId="{5CB44106-13C5-A54A-A3B0-1917FBD03A7C}" srcOrd="0" destOrd="0" presId="urn:microsoft.com/office/officeart/2005/8/layout/process2"/>
    <dgm:cxn modelId="{1F60F00C-8A27-FF47-842F-8869A44FD36A}" type="presParOf" srcId="{9B12E140-BA3B-EC41-9562-B3B3A15DA882}" destId="{72213039-DB2F-554C-B8CF-621B60CFA722}" srcOrd="2" destOrd="0" presId="urn:microsoft.com/office/officeart/2005/8/layout/process2"/>
    <dgm:cxn modelId="{AE093EE1-DA1F-7A4B-BDAF-225498FB9240}" type="presParOf" srcId="{9B12E140-BA3B-EC41-9562-B3B3A15DA882}" destId="{4228F11A-8AFE-6C45-9AAE-279A3DC60D25}" srcOrd="3" destOrd="0" presId="urn:microsoft.com/office/officeart/2005/8/layout/process2"/>
    <dgm:cxn modelId="{B3C9FAC6-C0BD-AD4D-9BC9-E22C47A10DF1}" type="presParOf" srcId="{4228F11A-8AFE-6C45-9AAE-279A3DC60D25}" destId="{D6D2ED76-6E05-C049-9584-F1EAAF97A34D}" srcOrd="0" destOrd="0" presId="urn:microsoft.com/office/officeart/2005/8/layout/process2"/>
    <dgm:cxn modelId="{970F1E3A-6B25-E34C-94B9-EF433D15B8FD}" type="presParOf" srcId="{9B12E140-BA3B-EC41-9562-B3B3A15DA882}" destId="{367BFBD7-C436-9D44-BB37-5EA66ED69738}"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CA62C56-BABE-124D-8ECA-CD4F1BE7284B}" type="doc">
      <dgm:prSet loTypeId="urn:microsoft.com/office/officeart/2005/8/layout/process1" loCatId="" qsTypeId="urn:microsoft.com/office/officeart/2005/8/quickstyle/simple1" qsCatId="simple" csTypeId="urn:microsoft.com/office/officeart/2005/8/colors/accent1_2" csCatId="accent1" phldr="1"/>
      <dgm:spPr/>
    </dgm:pt>
    <dgm:pt modelId="{C98CF906-218D-B448-80B4-F64B70CA46D2}">
      <dgm:prSet phldrT="[Text]"/>
      <dgm:spPr/>
      <dgm:t>
        <a:bodyPr/>
        <a:lstStyle/>
        <a:p>
          <a:r>
            <a:rPr lang="en-US" dirty="0"/>
            <a:t>Voxel-wise t-statistic</a:t>
          </a:r>
        </a:p>
      </dgm:t>
    </dgm:pt>
    <dgm:pt modelId="{DE279EF3-444D-9C45-9D92-4802BA87E87D}" type="parTrans" cxnId="{9289DBB9-24B4-584C-A62A-C031DFA1F7F5}">
      <dgm:prSet/>
      <dgm:spPr/>
      <dgm:t>
        <a:bodyPr/>
        <a:lstStyle/>
        <a:p>
          <a:endParaRPr lang="en-US"/>
        </a:p>
      </dgm:t>
    </dgm:pt>
    <dgm:pt modelId="{B26B5D19-3332-0544-9B7B-7D1877FF0B2C}" type="sibTrans" cxnId="{9289DBB9-24B4-584C-A62A-C031DFA1F7F5}">
      <dgm:prSet/>
      <dgm:spPr/>
      <dgm:t>
        <a:bodyPr/>
        <a:lstStyle/>
        <a:p>
          <a:endParaRPr lang="en-US"/>
        </a:p>
      </dgm:t>
    </dgm:pt>
    <dgm:pt modelId="{25B70E1F-1CB3-3C44-BC4D-98408749A1B4}">
      <dgm:prSet phldrT="[Text]"/>
      <dgm:spPr/>
      <dgm:t>
        <a:bodyPr/>
        <a:lstStyle/>
        <a:p>
          <a:r>
            <a:rPr lang="en-US" dirty="0"/>
            <a:t>3D t-statistic map</a:t>
          </a:r>
        </a:p>
      </dgm:t>
    </dgm:pt>
    <dgm:pt modelId="{E0367DC9-722F-7745-8677-02631E2B9117}" type="parTrans" cxnId="{E8CCB746-8705-234E-BCF8-EEAC91FE2F32}">
      <dgm:prSet/>
      <dgm:spPr/>
      <dgm:t>
        <a:bodyPr/>
        <a:lstStyle/>
        <a:p>
          <a:endParaRPr lang="en-US"/>
        </a:p>
      </dgm:t>
    </dgm:pt>
    <dgm:pt modelId="{4955CCB7-5A8A-2D48-BC0B-5FBEE72429B3}" type="sibTrans" cxnId="{E8CCB746-8705-234E-BCF8-EEAC91FE2F32}">
      <dgm:prSet/>
      <dgm:spPr/>
      <dgm:t>
        <a:bodyPr/>
        <a:lstStyle/>
        <a:p>
          <a:endParaRPr lang="en-US"/>
        </a:p>
      </dgm:t>
    </dgm:pt>
    <dgm:pt modelId="{83BA1DC0-E960-6748-A852-428FC73D6490}">
      <dgm:prSet phldrT="[Text]"/>
      <dgm:spPr/>
      <dgm:t>
        <a:bodyPr/>
        <a:lstStyle/>
        <a:p>
          <a:r>
            <a:rPr lang="en-US" dirty="0"/>
            <a:t>Final result</a:t>
          </a:r>
        </a:p>
      </dgm:t>
    </dgm:pt>
    <dgm:pt modelId="{43304732-C665-634A-B86F-83FF920682DA}" type="parTrans" cxnId="{62EF7335-60E7-0645-AE79-9E2B0F549FF6}">
      <dgm:prSet/>
      <dgm:spPr/>
      <dgm:t>
        <a:bodyPr/>
        <a:lstStyle/>
        <a:p>
          <a:endParaRPr lang="en-US"/>
        </a:p>
      </dgm:t>
    </dgm:pt>
    <dgm:pt modelId="{93DC85DB-CC4F-3842-BB65-9B1710F0DDFD}" type="sibTrans" cxnId="{62EF7335-60E7-0645-AE79-9E2B0F549FF6}">
      <dgm:prSet/>
      <dgm:spPr/>
      <dgm:t>
        <a:bodyPr/>
        <a:lstStyle/>
        <a:p>
          <a:endParaRPr lang="en-US"/>
        </a:p>
      </dgm:t>
    </dgm:pt>
    <dgm:pt modelId="{5453E311-92F1-C640-B14E-543F19E66C6B}" type="pres">
      <dgm:prSet presAssocID="{5CA62C56-BABE-124D-8ECA-CD4F1BE7284B}" presName="Name0" presStyleCnt="0">
        <dgm:presLayoutVars>
          <dgm:dir/>
          <dgm:resizeHandles val="exact"/>
        </dgm:presLayoutVars>
      </dgm:prSet>
      <dgm:spPr/>
    </dgm:pt>
    <dgm:pt modelId="{8A70A040-7660-ED45-BD82-5C87D2DCDACA}" type="pres">
      <dgm:prSet presAssocID="{C98CF906-218D-B448-80B4-F64B70CA46D2}" presName="node" presStyleLbl="node1" presStyleIdx="0" presStyleCnt="3">
        <dgm:presLayoutVars>
          <dgm:bulletEnabled val="1"/>
        </dgm:presLayoutVars>
      </dgm:prSet>
      <dgm:spPr/>
    </dgm:pt>
    <dgm:pt modelId="{0013603F-E444-564A-BC78-A80633B6E64E}" type="pres">
      <dgm:prSet presAssocID="{B26B5D19-3332-0544-9B7B-7D1877FF0B2C}" presName="sibTrans" presStyleLbl="sibTrans2D1" presStyleIdx="0" presStyleCnt="2"/>
      <dgm:spPr/>
    </dgm:pt>
    <dgm:pt modelId="{46883571-C500-E543-81F6-717E4018EB50}" type="pres">
      <dgm:prSet presAssocID="{B26B5D19-3332-0544-9B7B-7D1877FF0B2C}" presName="connectorText" presStyleLbl="sibTrans2D1" presStyleIdx="0" presStyleCnt="2"/>
      <dgm:spPr/>
    </dgm:pt>
    <dgm:pt modelId="{1851857D-14FE-7E43-AF38-D05F499413F1}" type="pres">
      <dgm:prSet presAssocID="{25B70E1F-1CB3-3C44-BC4D-98408749A1B4}" presName="node" presStyleLbl="node1" presStyleIdx="1" presStyleCnt="3">
        <dgm:presLayoutVars>
          <dgm:bulletEnabled val="1"/>
        </dgm:presLayoutVars>
      </dgm:prSet>
      <dgm:spPr/>
    </dgm:pt>
    <dgm:pt modelId="{846A07A4-8CF7-664A-95DC-2663F5136E31}" type="pres">
      <dgm:prSet presAssocID="{4955CCB7-5A8A-2D48-BC0B-5FBEE72429B3}" presName="sibTrans" presStyleLbl="sibTrans2D1" presStyleIdx="1" presStyleCnt="2"/>
      <dgm:spPr/>
    </dgm:pt>
    <dgm:pt modelId="{58BAD92E-991B-8E40-B42E-3C8E1601533B}" type="pres">
      <dgm:prSet presAssocID="{4955CCB7-5A8A-2D48-BC0B-5FBEE72429B3}" presName="connectorText" presStyleLbl="sibTrans2D1" presStyleIdx="1" presStyleCnt="2"/>
      <dgm:spPr/>
    </dgm:pt>
    <dgm:pt modelId="{B866F597-EEA4-7F40-A683-8711D6BD0A30}" type="pres">
      <dgm:prSet presAssocID="{83BA1DC0-E960-6748-A852-428FC73D6490}" presName="node" presStyleLbl="node1" presStyleIdx="2" presStyleCnt="3">
        <dgm:presLayoutVars>
          <dgm:bulletEnabled val="1"/>
        </dgm:presLayoutVars>
      </dgm:prSet>
      <dgm:spPr/>
    </dgm:pt>
  </dgm:ptLst>
  <dgm:cxnLst>
    <dgm:cxn modelId="{876DD712-89C0-2048-A058-383FC393A94C}" type="presOf" srcId="{B26B5D19-3332-0544-9B7B-7D1877FF0B2C}" destId="{46883571-C500-E543-81F6-717E4018EB50}" srcOrd="1" destOrd="0" presId="urn:microsoft.com/office/officeart/2005/8/layout/process1"/>
    <dgm:cxn modelId="{62EF7335-60E7-0645-AE79-9E2B0F549FF6}" srcId="{5CA62C56-BABE-124D-8ECA-CD4F1BE7284B}" destId="{83BA1DC0-E960-6748-A852-428FC73D6490}" srcOrd="2" destOrd="0" parTransId="{43304732-C665-634A-B86F-83FF920682DA}" sibTransId="{93DC85DB-CC4F-3842-BB65-9B1710F0DDFD}"/>
    <dgm:cxn modelId="{E8CCB746-8705-234E-BCF8-EEAC91FE2F32}" srcId="{5CA62C56-BABE-124D-8ECA-CD4F1BE7284B}" destId="{25B70E1F-1CB3-3C44-BC4D-98408749A1B4}" srcOrd="1" destOrd="0" parTransId="{E0367DC9-722F-7745-8677-02631E2B9117}" sibTransId="{4955CCB7-5A8A-2D48-BC0B-5FBEE72429B3}"/>
    <dgm:cxn modelId="{17A4B259-67A7-BB4A-BEBE-89841FD81650}" type="presOf" srcId="{4955CCB7-5A8A-2D48-BC0B-5FBEE72429B3}" destId="{846A07A4-8CF7-664A-95DC-2663F5136E31}" srcOrd="0" destOrd="0" presId="urn:microsoft.com/office/officeart/2005/8/layout/process1"/>
    <dgm:cxn modelId="{25E4A97D-643B-564D-9302-62DD004586C3}" type="presOf" srcId="{5CA62C56-BABE-124D-8ECA-CD4F1BE7284B}" destId="{5453E311-92F1-C640-B14E-543F19E66C6B}" srcOrd="0" destOrd="0" presId="urn:microsoft.com/office/officeart/2005/8/layout/process1"/>
    <dgm:cxn modelId="{D1BC79A1-8116-9947-8A81-AADD0992BD51}" type="presOf" srcId="{25B70E1F-1CB3-3C44-BC4D-98408749A1B4}" destId="{1851857D-14FE-7E43-AF38-D05F499413F1}" srcOrd="0" destOrd="0" presId="urn:microsoft.com/office/officeart/2005/8/layout/process1"/>
    <dgm:cxn modelId="{9289DBB9-24B4-584C-A62A-C031DFA1F7F5}" srcId="{5CA62C56-BABE-124D-8ECA-CD4F1BE7284B}" destId="{C98CF906-218D-B448-80B4-F64B70CA46D2}" srcOrd="0" destOrd="0" parTransId="{DE279EF3-444D-9C45-9D92-4802BA87E87D}" sibTransId="{B26B5D19-3332-0544-9B7B-7D1877FF0B2C}"/>
    <dgm:cxn modelId="{1995CAC4-B84C-AE4D-AF49-081C583093AB}" type="presOf" srcId="{4955CCB7-5A8A-2D48-BC0B-5FBEE72429B3}" destId="{58BAD92E-991B-8E40-B42E-3C8E1601533B}" srcOrd="1" destOrd="0" presId="urn:microsoft.com/office/officeart/2005/8/layout/process1"/>
    <dgm:cxn modelId="{AF7E01DA-D5A0-B44D-AA5A-75B9B05D25E3}" type="presOf" srcId="{C98CF906-218D-B448-80B4-F64B70CA46D2}" destId="{8A70A040-7660-ED45-BD82-5C87D2DCDACA}" srcOrd="0" destOrd="0" presId="urn:microsoft.com/office/officeart/2005/8/layout/process1"/>
    <dgm:cxn modelId="{870743E8-4F1C-484C-A71A-B39FFA86744B}" type="presOf" srcId="{83BA1DC0-E960-6748-A852-428FC73D6490}" destId="{B866F597-EEA4-7F40-A683-8711D6BD0A30}" srcOrd="0" destOrd="0" presId="urn:microsoft.com/office/officeart/2005/8/layout/process1"/>
    <dgm:cxn modelId="{89E3A7FA-71E7-8A41-AECE-D9CFAB2510C8}" type="presOf" srcId="{B26B5D19-3332-0544-9B7B-7D1877FF0B2C}" destId="{0013603F-E444-564A-BC78-A80633B6E64E}" srcOrd="0" destOrd="0" presId="urn:microsoft.com/office/officeart/2005/8/layout/process1"/>
    <dgm:cxn modelId="{CD94EBF1-2D26-654D-9208-2C5BD1C9BFD9}" type="presParOf" srcId="{5453E311-92F1-C640-B14E-543F19E66C6B}" destId="{8A70A040-7660-ED45-BD82-5C87D2DCDACA}" srcOrd="0" destOrd="0" presId="urn:microsoft.com/office/officeart/2005/8/layout/process1"/>
    <dgm:cxn modelId="{D2233053-A8CD-B74F-95A6-64C604D39CCB}" type="presParOf" srcId="{5453E311-92F1-C640-B14E-543F19E66C6B}" destId="{0013603F-E444-564A-BC78-A80633B6E64E}" srcOrd="1" destOrd="0" presId="urn:microsoft.com/office/officeart/2005/8/layout/process1"/>
    <dgm:cxn modelId="{69294BBD-ED0A-C34C-958B-08B70FE9E208}" type="presParOf" srcId="{0013603F-E444-564A-BC78-A80633B6E64E}" destId="{46883571-C500-E543-81F6-717E4018EB50}" srcOrd="0" destOrd="0" presId="urn:microsoft.com/office/officeart/2005/8/layout/process1"/>
    <dgm:cxn modelId="{6BE2F9F4-263E-6548-B16F-4ED25E33979B}" type="presParOf" srcId="{5453E311-92F1-C640-B14E-543F19E66C6B}" destId="{1851857D-14FE-7E43-AF38-D05F499413F1}" srcOrd="2" destOrd="0" presId="urn:microsoft.com/office/officeart/2005/8/layout/process1"/>
    <dgm:cxn modelId="{9C444DF0-A6CD-6E43-9ED7-652A3C861CEE}" type="presParOf" srcId="{5453E311-92F1-C640-B14E-543F19E66C6B}" destId="{846A07A4-8CF7-664A-95DC-2663F5136E31}" srcOrd="3" destOrd="0" presId="urn:microsoft.com/office/officeart/2005/8/layout/process1"/>
    <dgm:cxn modelId="{2802978A-4040-DF4A-A196-50B99D3EB943}" type="presParOf" srcId="{846A07A4-8CF7-664A-95DC-2663F5136E31}" destId="{58BAD92E-991B-8E40-B42E-3C8E1601533B}" srcOrd="0" destOrd="0" presId="urn:microsoft.com/office/officeart/2005/8/layout/process1"/>
    <dgm:cxn modelId="{661E1B42-75C6-D445-AF61-2C1E4CEC2641}" type="presParOf" srcId="{5453E311-92F1-C640-B14E-543F19E66C6B}" destId="{B866F597-EEA4-7F40-A683-8711D6BD0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A62C56-BABE-124D-8ECA-CD4F1BE7284B}" type="doc">
      <dgm:prSet loTypeId="urn:microsoft.com/office/officeart/2005/8/layout/process1" loCatId="" qsTypeId="urn:microsoft.com/office/officeart/2005/8/quickstyle/simple1" qsCatId="simple" csTypeId="urn:microsoft.com/office/officeart/2005/8/colors/accent1_2" csCatId="accent1" phldr="1"/>
      <dgm:spPr/>
    </dgm:pt>
    <dgm:pt modelId="{C98CF906-218D-B448-80B4-F64B70CA46D2}">
      <dgm:prSet phldrT="[Text]"/>
      <dgm:spPr/>
      <dgm:t>
        <a:bodyPr/>
        <a:lstStyle/>
        <a:p>
          <a:r>
            <a:rPr lang="en-US" dirty="0"/>
            <a:t>Voxel-wise t-statistic</a:t>
          </a:r>
        </a:p>
      </dgm:t>
    </dgm:pt>
    <dgm:pt modelId="{DE279EF3-444D-9C45-9D92-4802BA87E87D}" type="parTrans" cxnId="{9289DBB9-24B4-584C-A62A-C031DFA1F7F5}">
      <dgm:prSet/>
      <dgm:spPr/>
      <dgm:t>
        <a:bodyPr/>
        <a:lstStyle/>
        <a:p>
          <a:endParaRPr lang="en-US"/>
        </a:p>
      </dgm:t>
    </dgm:pt>
    <dgm:pt modelId="{B26B5D19-3332-0544-9B7B-7D1877FF0B2C}" type="sibTrans" cxnId="{9289DBB9-24B4-584C-A62A-C031DFA1F7F5}">
      <dgm:prSet/>
      <dgm:spPr/>
      <dgm:t>
        <a:bodyPr/>
        <a:lstStyle/>
        <a:p>
          <a:endParaRPr lang="en-US"/>
        </a:p>
      </dgm:t>
    </dgm:pt>
    <dgm:pt modelId="{25B70E1F-1CB3-3C44-BC4D-98408749A1B4}">
      <dgm:prSet phldrT="[Text]"/>
      <dgm:spPr/>
      <dgm:t>
        <a:bodyPr/>
        <a:lstStyle/>
        <a:p>
          <a:r>
            <a:rPr lang="en-US" dirty="0"/>
            <a:t>3D t-statistic map</a:t>
          </a:r>
        </a:p>
      </dgm:t>
    </dgm:pt>
    <dgm:pt modelId="{E0367DC9-722F-7745-8677-02631E2B9117}" type="parTrans" cxnId="{E8CCB746-8705-234E-BCF8-EEAC91FE2F32}">
      <dgm:prSet/>
      <dgm:spPr/>
      <dgm:t>
        <a:bodyPr/>
        <a:lstStyle/>
        <a:p>
          <a:endParaRPr lang="en-US"/>
        </a:p>
      </dgm:t>
    </dgm:pt>
    <dgm:pt modelId="{4955CCB7-5A8A-2D48-BC0B-5FBEE72429B3}" type="sibTrans" cxnId="{E8CCB746-8705-234E-BCF8-EEAC91FE2F32}">
      <dgm:prSet/>
      <dgm:spPr/>
      <dgm:t>
        <a:bodyPr/>
        <a:lstStyle/>
        <a:p>
          <a:endParaRPr lang="en-US"/>
        </a:p>
      </dgm:t>
    </dgm:pt>
    <dgm:pt modelId="{83BA1DC0-E960-6748-A852-428FC73D6490}">
      <dgm:prSet phldrT="[Text]"/>
      <dgm:spPr/>
      <dgm:t>
        <a:bodyPr/>
        <a:lstStyle/>
        <a:p>
          <a:r>
            <a:rPr lang="en-US" dirty="0"/>
            <a:t>Final result</a:t>
          </a:r>
        </a:p>
      </dgm:t>
    </dgm:pt>
    <dgm:pt modelId="{43304732-C665-634A-B86F-83FF920682DA}" type="parTrans" cxnId="{62EF7335-60E7-0645-AE79-9E2B0F549FF6}">
      <dgm:prSet/>
      <dgm:spPr/>
      <dgm:t>
        <a:bodyPr/>
        <a:lstStyle/>
        <a:p>
          <a:endParaRPr lang="en-US"/>
        </a:p>
      </dgm:t>
    </dgm:pt>
    <dgm:pt modelId="{93DC85DB-CC4F-3842-BB65-9B1710F0DDFD}" type="sibTrans" cxnId="{62EF7335-60E7-0645-AE79-9E2B0F549FF6}">
      <dgm:prSet/>
      <dgm:spPr/>
      <dgm:t>
        <a:bodyPr/>
        <a:lstStyle/>
        <a:p>
          <a:endParaRPr lang="en-US"/>
        </a:p>
      </dgm:t>
    </dgm:pt>
    <dgm:pt modelId="{5453E311-92F1-C640-B14E-543F19E66C6B}" type="pres">
      <dgm:prSet presAssocID="{5CA62C56-BABE-124D-8ECA-CD4F1BE7284B}" presName="Name0" presStyleCnt="0">
        <dgm:presLayoutVars>
          <dgm:dir/>
          <dgm:resizeHandles val="exact"/>
        </dgm:presLayoutVars>
      </dgm:prSet>
      <dgm:spPr/>
    </dgm:pt>
    <dgm:pt modelId="{8A70A040-7660-ED45-BD82-5C87D2DCDACA}" type="pres">
      <dgm:prSet presAssocID="{C98CF906-218D-B448-80B4-F64B70CA46D2}" presName="node" presStyleLbl="node1" presStyleIdx="0" presStyleCnt="3">
        <dgm:presLayoutVars>
          <dgm:bulletEnabled val="1"/>
        </dgm:presLayoutVars>
      </dgm:prSet>
      <dgm:spPr/>
    </dgm:pt>
    <dgm:pt modelId="{0013603F-E444-564A-BC78-A80633B6E64E}" type="pres">
      <dgm:prSet presAssocID="{B26B5D19-3332-0544-9B7B-7D1877FF0B2C}" presName="sibTrans" presStyleLbl="sibTrans2D1" presStyleIdx="0" presStyleCnt="2"/>
      <dgm:spPr/>
    </dgm:pt>
    <dgm:pt modelId="{46883571-C500-E543-81F6-717E4018EB50}" type="pres">
      <dgm:prSet presAssocID="{B26B5D19-3332-0544-9B7B-7D1877FF0B2C}" presName="connectorText" presStyleLbl="sibTrans2D1" presStyleIdx="0" presStyleCnt="2"/>
      <dgm:spPr/>
    </dgm:pt>
    <dgm:pt modelId="{1851857D-14FE-7E43-AF38-D05F499413F1}" type="pres">
      <dgm:prSet presAssocID="{25B70E1F-1CB3-3C44-BC4D-98408749A1B4}" presName="node" presStyleLbl="node1" presStyleIdx="1" presStyleCnt="3">
        <dgm:presLayoutVars>
          <dgm:bulletEnabled val="1"/>
        </dgm:presLayoutVars>
      </dgm:prSet>
      <dgm:spPr/>
    </dgm:pt>
    <dgm:pt modelId="{846A07A4-8CF7-664A-95DC-2663F5136E31}" type="pres">
      <dgm:prSet presAssocID="{4955CCB7-5A8A-2D48-BC0B-5FBEE72429B3}" presName="sibTrans" presStyleLbl="sibTrans2D1" presStyleIdx="1" presStyleCnt="2"/>
      <dgm:spPr/>
    </dgm:pt>
    <dgm:pt modelId="{58BAD92E-991B-8E40-B42E-3C8E1601533B}" type="pres">
      <dgm:prSet presAssocID="{4955CCB7-5A8A-2D48-BC0B-5FBEE72429B3}" presName="connectorText" presStyleLbl="sibTrans2D1" presStyleIdx="1" presStyleCnt="2"/>
      <dgm:spPr/>
    </dgm:pt>
    <dgm:pt modelId="{B866F597-EEA4-7F40-A683-8711D6BD0A30}" type="pres">
      <dgm:prSet presAssocID="{83BA1DC0-E960-6748-A852-428FC73D6490}" presName="node" presStyleLbl="node1" presStyleIdx="2" presStyleCnt="3">
        <dgm:presLayoutVars>
          <dgm:bulletEnabled val="1"/>
        </dgm:presLayoutVars>
      </dgm:prSet>
      <dgm:spPr/>
    </dgm:pt>
  </dgm:ptLst>
  <dgm:cxnLst>
    <dgm:cxn modelId="{38CAEA1A-40B3-8445-B4DC-849649673246}" type="presOf" srcId="{25B70E1F-1CB3-3C44-BC4D-98408749A1B4}" destId="{1851857D-14FE-7E43-AF38-D05F499413F1}" srcOrd="0" destOrd="0" presId="urn:microsoft.com/office/officeart/2005/8/layout/process1"/>
    <dgm:cxn modelId="{62EF7335-60E7-0645-AE79-9E2B0F549FF6}" srcId="{5CA62C56-BABE-124D-8ECA-CD4F1BE7284B}" destId="{83BA1DC0-E960-6748-A852-428FC73D6490}" srcOrd="2" destOrd="0" parTransId="{43304732-C665-634A-B86F-83FF920682DA}" sibTransId="{93DC85DB-CC4F-3842-BB65-9B1710F0DDFD}"/>
    <dgm:cxn modelId="{F2EF735B-696B-394C-8188-D553D611E57B}" type="presOf" srcId="{B26B5D19-3332-0544-9B7B-7D1877FF0B2C}" destId="{0013603F-E444-564A-BC78-A80633B6E64E}" srcOrd="0" destOrd="0" presId="urn:microsoft.com/office/officeart/2005/8/layout/process1"/>
    <dgm:cxn modelId="{E8CCB746-8705-234E-BCF8-EEAC91FE2F32}" srcId="{5CA62C56-BABE-124D-8ECA-CD4F1BE7284B}" destId="{25B70E1F-1CB3-3C44-BC4D-98408749A1B4}" srcOrd="1" destOrd="0" parTransId="{E0367DC9-722F-7745-8677-02631E2B9117}" sibTransId="{4955CCB7-5A8A-2D48-BC0B-5FBEE72429B3}"/>
    <dgm:cxn modelId="{94BC224E-CB6C-A14B-96D0-B908D9805724}" type="presOf" srcId="{C98CF906-218D-B448-80B4-F64B70CA46D2}" destId="{8A70A040-7660-ED45-BD82-5C87D2DCDACA}" srcOrd="0" destOrd="0" presId="urn:microsoft.com/office/officeart/2005/8/layout/process1"/>
    <dgm:cxn modelId="{C39B8473-2AEE-4A45-BA3D-D6C50E318DB8}" type="presOf" srcId="{4955CCB7-5A8A-2D48-BC0B-5FBEE72429B3}" destId="{58BAD92E-991B-8E40-B42E-3C8E1601533B}" srcOrd="1" destOrd="0" presId="urn:microsoft.com/office/officeart/2005/8/layout/process1"/>
    <dgm:cxn modelId="{41B5A375-CD13-0A41-AFE9-2242A18C83B1}" type="presOf" srcId="{5CA62C56-BABE-124D-8ECA-CD4F1BE7284B}" destId="{5453E311-92F1-C640-B14E-543F19E66C6B}" srcOrd="0" destOrd="0" presId="urn:microsoft.com/office/officeart/2005/8/layout/process1"/>
    <dgm:cxn modelId="{33CB19A6-48E7-E74C-8985-B58DC07E7AE9}" type="presOf" srcId="{B26B5D19-3332-0544-9B7B-7D1877FF0B2C}" destId="{46883571-C500-E543-81F6-717E4018EB50}" srcOrd="1" destOrd="0" presId="urn:microsoft.com/office/officeart/2005/8/layout/process1"/>
    <dgm:cxn modelId="{20CB73B5-0F3A-7645-87BE-99AD25C26E3C}" type="presOf" srcId="{83BA1DC0-E960-6748-A852-428FC73D6490}" destId="{B866F597-EEA4-7F40-A683-8711D6BD0A30}" srcOrd="0" destOrd="0" presId="urn:microsoft.com/office/officeart/2005/8/layout/process1"/>
    <dgm:cxn modelId="{9289DBB9-24B4-584C-A62A-C031DFA1F7F5}" srcId="{5CA62C56-BABE-124D-8ECA-CD4F1BE7284B}" destId="{C98CF906-218D-B448-80B4-F64B70CA46D2}" srcOrd="0" destOrd="0" parTransId="{DE279EF3-444D-9C45-9D92-4802BA87E87D}" sibTransId="{B26B5D19-3332-0544-9B7B-7D1877FF0B2C}"/>
    <dgm:cxn modelId="{F34199E4-4F6B-A947-A0BF-415621C7628C}" type="presOf" srcId="{4955CCB7-5A8A-2D48-BC0B-5FBEE72429B3}" destId="{846A07A4-8CF7-664A-95DC-2663F5136E31}" srcOrd="0" destOrd="0" presId="urn:microsoft.com/office/officeart/2005/8/layout/process1"/>
    <dgm:cxn modelId="{00664978-6897-DA4A-B7F1-922385539BE8}" type="presParOf" srcId="{5453E311-92F1-C640-B14E-543F19E66C6B}" destId="{8A70A040-7660-ED45-BD82-5C87D2DCDACA}" srcOrd="0" destOrd="0" presId="urn:microsoft.com/office/officeart/2005/8/layout/process1"/>
    <dgm:cxn modelId="{F9E21A82-3313-1F4E-B60B-707229EDA5F0}" type="presParOf" srcId="{5453E311-92F1-C640-B14E-543F19E66C6B}" destId="{0013603F-E444-564A-BC78-A80633B6E64E}" srcOrd="1" destOrd="0" presId="urn:microsoft.com/office/officeart/2005/8/layout/process1"/>
    <dgm:cxn modelId="{8AFF5482-F59B-974C-BBC6-0433661A81A2}" type="presParOf" srcId="{0013603F-E444-564A-BC78-A80633B6E64E}" destId="{46883571-C500-E543-81F6-717E4018EB50}" srcOrd="0" destOrd="0" presId="urn:microsoft.com/office/officeart/2005/8/layout/process1"/>
    <dgm:cxn modelId="{8FF7EEFA-0F99-1F4F-BB9A-180884D2DAB4}" type="presParOf" srcId="{5453E311-92F1-C640-B14E-543F19E66C6B}" destId="{1851857D-14FE-7E43-AF38-D05F499413F1}" srcOrd="2" destOrd="0" presId="urn:microsoft.com/office/officeart/2005/8/layout/process1"/>
    <dgm:cxn modelId="{4E9450B5-15A5-F748-99BC-CFECC4587C07}" type="presParOf" srcId="{5453E311-92F1-C640-B14E-543F19E66C6B}" destId="{846A07A4-8CF7-664A-95DC-2663F5136E31}" srcOrd="3" destOrd="0" presId="urn:microsoft.com/office/officeart/2005/8/layout/process1"/>
    <dgm:cxn modelId="{B511882A-ABD3-FE4D-A7F7-8ABE8F17483C}" type="presParOf" srcId="{846A07A4-8CF7-664A-95DC-2663F5136E31}" destId="{58BAD92E-991B-8E40-B42E-3C8E1601533B}" srcOrd="0" destOrd="0" presId="urn:microsoft.com/office/officeart/2005/8/layout/process1"/>
    <dgm:cxn modelId="{44A84169-7B57-5149-B030-8F6CFB0E58F1}" type="presParOf" srcId="{5453E311-92F1-C640-B14E-543F19E66C6B}" destId="{B866F597-EEA4-7F40-A683-8711D6BD0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60ABDB-7301-DA45-8B1F-1AAFA2FB5534}" type="doc">
      <dgm:prSet loTypeId="urn:microsoft.com/office/officeart/2005/8/layout/process2" loCatId="" qsTypeId="urn:microsoft.com/office/officeart/2005/8/quickstyle/simple1" qsCatId="simple" csTypeId="urn:microsoft.com/office/officeart/2005/8/colors/accent1_2" csCatId="accent1" phldr="1"/>
      <dgm:spPr/>
    </dgm:pt>
    <dgm:pt modelId="{BB8F9E2F-20CA-0C46-BA12-96D730F20073}">
      <dgm:prSet phldrT="[Text]" custT="1"/>
      <dgm:spPr/>
      <dgm:t>
        <a:bodyPr/>
        <a:lstStyle/>
        <a:p>
          <a:r>
            <a:rPr lang="en-US" sz="1700" dirty="0"/>
            <a:t>Y(t) = </a:t>
          </a:r>
          <a:r>
            <a:rPr lang="de-DE" sz="1700" dirty="0"/>
            <a:t> </a:t>
          </a:r>
          <a:r>
            <a:rPr lang="en-US" sz="1700" b="1" dirty="0">
              <a:ln/>
              <a:latin typeface="Lucida Grande"/>
              <a:ea typeface="Lucida Grande"/>
              <a:cs typeface="Lucida Grande"/>
            </a:rPr>
            <a:t>β1</a:t>
          </a:r>
          <a:r>
            <a:rPr lang="de-DE" sz="1700" dirty="0">
              <a:ln/>
            </a:rPr>
            <a:t>*X1(t)</a:t>
          </a:r>
          <a:r>
            <a:rPr lang="de-DE" sz="1700" dirty="0"/>
            <a:t>  + </a:t>
          </a:r>
          <a:r>
            <a:rPr lang="en-US" sz="1700" b="1" dirty="0">
              <a:ln/>
              <a:latin typeface="Lucida Grande"/>
              <a:ea typeface="Lucida Grande"/>
              <a:cs typeface="Lucida Grande"/>
            </a:rPr>
            <a:t>β2</a:t>
          </a:r>
          <a:r>
            <a:rPr lang="de-DE" sz="1700" dirty="0">
              <a:ln/>
            </a:rPr>
            <a:t>* X2(t)</a:t>
          </a:r>
          <a:r>
            <a:rPr lang="de-DE" sz="1700" dirty="0"/>
            <a:t> + c  +  </a:t>
          </a:r>
          <a:r>
            <a:rPr lang="de-DE" sz="1700" dirty="0" err="1"/>
            <a:t>e</a:t>
          </a:r>
          <a:r>
            <a:rPr lang="de-DE" sz="1700" dirty="0"/>
            <a:t>(t)</a:t>
          </a:r>
          <a:endParaRPr lang="en-US" sz="1700" dirty="0"/>
        </a:p>
      </dgm:t>
    </dgm:pt>
    <dgm:pt modelId="{4654908D-C3D8-5049-88B0-F2BA528282BA}" type="parTrans" cxnId="{18281340-0953-E84E-99A1-041F20C04009}">
      <dgm:prSet/>
      <dgm:spPr/>
      <dgm:t>
        <a:bodyPr/>
        <a:lstStyle/>
        <a:p>
          <a:endParaRPr lang="en-US"/>
        </a:p>
      </dgm:t>
    </dgm:pt>
    <dgm:pt modelId="{B96B5603-2A78-CD46-946C-5CCB2A7686EA}" type="sibTrans" cxnId="{18281340-0953-E84E-99A1-041F20C04009}">
      <dgm:prSet/>
      <dgm:spPr/>
      <dgm:t>
        <a:bodyPr/>
        <a:lstStyle/>
        <a:p>
          <a:endParaRPr lang="en-US"/>
        </a:p>
      </dgm:t>
    </dgm:pt>
    <dgm:pt modelId="{56433C42-AA03-C440-9259-DADEA98B759A}">
      <dgm:prSet phldrT="[Text]"/>
      <dgm:spPr/>
      <dgm:t>
        <a:bodyPr/>
        <a:lstStyle/>
        <a:p>
          <a:r>
            <a:rPr lang="en-US" dirty="0"/>
            <a:t>[ 1  -1  ]</a:t>
          </a:r>
        </a:p>
      </dgm:t>
    </dgm:pt>
    <dgm:pt modelId="{F08654B5-45D9-8B41-A0FC-C63A626595E4}" type="parTrans" cxnId="{57761B92-38E4-4C4F-A724-824FCB3BFA3F}">
      <dgm:prSet/>
      <dgm:spPr/>
      <dgm:t>
        <a:bodyPr/>
        <a:lstStyle/>
        <a:p>
          <a:endParaRPr lang="en-US"/>
        </a:p>
      </dgm:t>
    </dgm:pt>
    <dgm:pt modelId="{75AA680C-2AE2-6F47-9A6F-1A10F0529DA2}" type="sibTrans" cxnId="{57761B92-38E4-4C4F-A724-824FCB3BFA3F}">
      <dgm:prSet/>
      <dgm:spPr/>
      <dgm:t>
        <a:bodyPr/>
        <a:lstStyle/>
        <a:p>
          <a:endParaRPr lang="en-US"/>
        </a:p>
      </dgm:t>
    </dgm:pt>
    <dgm:pt modelId="{5837D3D2-54C2-D84F-B450-1594E43F89E4}">
      <dgm:prSet phldrT="[Text]"/>
      <dgm:spPr/>
      <dgm:t>
        <a:bodyPr/>
        <a:lstStyle/>
        <a:p>
          <a:r>
            <a:rPr lang="en-US" b="1" dirty="0">
              <a:ln/>
              <a:latin typeface="Lucida Grande"/>
              <a:ea typeface="Lucida Grande"/>
              <a:cs typeface="Lucida Grande"/>
            </a:rPr>
            <a:t>β</a:t>
          </a:r>
          <a:r>
            <a:rPr lang="en-US" dirty="0"/>
            <a:t>1-</a:t>
          </a:r>
          <a:r>
            <a:rPr lang="en-US" b="1" dirty="0">
              <a:ln/>
              <a:latin typeface="Lucida Grande"/>
              <a:ea typeface="Lucida Grande"/>
              <a:cs typeface="Lucida Grande"/>
            </a:rPr>
            <a:t>β</a:t>
          </a:r>
          <a:r>
            <a:rPr lang="en-US" dirty="0"/>
            <a:t>2</a:t>
          </a:r>
        </a:p>
      </dgm:t>
    </dgm:pt>
    <dgm:pt modelId="{9EC39549-2579-D743-B868-A661A58CF518}" type="parTrans" cxnId="{057E45B5-C257-954C-81FB-20DF67E1C97C}">
      <dgm:prSet/>
      <dgm:spPr/>
      <dgm:t>
        <a:bodyPr/>
        <a:lstStyle/>
        <a:p>
          <a:endParaRPr lang="en-US"/>
        </a:p>
      </dgm:t>
    </dgm:pt>
    <dgm:pt modelId="{725AA5B2-EFAC-5B42-A908-969A83EA847F}" type="sibTrans" cxnId="{057E45B5-C257-954C-81FB-20DF67E1C97C}">
      <dgm:prSet/>
      <dgm:spPr/>
      <dgm:t>
        <a:bodyPr/>
        <a:lstStyle/>
        <a:p>
          <a:endParaRPr lang="en-US"/>
        </a:p>
      </dgm:t>
    </dgm:pt>
    <dgm:pt modelId="{70B7BC9D-FB98-1140-8327-F8481BC38B79}" type="pres">
      <dgm:prSet presAssocID="{5160ABDB-7301-DA45-8B1F-1AAFA2FB5534}" presName="linearFlow" presStyleCnt="0">
        <dgm:presLayoutVars>
          <dgm:resizeHandles val="exact"/>
        </dgm:presLayoutVars>
      </dgm:prSet>
      <dgm:spPr/>
    </dgm:pt>
    <dgm:pt modelId="{FA7371ED-6B8A-EA41-8F3E-7C5031C2B754}" type="pres">
      <dgm:prSet presAssocID="{BB8F9E2F-20CA-0C46-BA12-96D730F20073}" presName="node" presStyleLbl="node1" presStyleIdx="0" presStyleCnt="3" custScaleX="227222">
        <dgm:presLayoutVars>
          <dgm:bulletEnabled val="1"/>
        </dgm:presLayoutVars>
      </dgm:prSet>
      <dgm:spPr/>
    </dgm:pt>
    <dgm:pt modelId="{660778B8-7D16-094E-BFB8-EB22D282280F}" type="pres">
      <dgm:prSet presAssocID="{B96B5603-2A78-CD46-946C-5CCB2A7686EA}" presName="sibTrans" presStyleLbl="sibTrans2D1" presStyleIdx="0" presStyleCnt="2"/>
      <dgm:spPr/>
    </dgm:pt>
    <dgm:pt modelId="{DF856E72-0A6E-D540-931A-C828B757A143}" type="pres">
      <dgm:prSet presAssocID="{B96B5603-2A78-CD46-946C-5CCB2A7686EA}" presName="connectorText" presStyleLbl="sibTrans2D1" presStyleIdx="0" presStyleCnt="2"/>
      <dgm:spPr/>
    </dgm:pt>
    <dgm:pt modelId="{525A67C2-365A-2A4C-99C6-0AD48F0012A5}" type="pres">
      <dgm:prSet presAssocID="{56433C42-AA03-C440-9259-DADEA98B759A}" presName="node" presStyleLbl="node1" presStyleIdx="1" presStyleCnt="3">
        <dgm:presLayoutVars>
          <dgm:bulletEnabled val="1"/>
        </dgm:presLayoutVars>
      </dgm:prSet>
      <dgm:spPr/>
    </dgm:pt>
    <dgm:pt modelId="{197F4F75-2204-A64D-A131-E0A4F5C48035}" type="pres">
      <dgm:prSet presAssocID="{75AA680C-2AE2-6F47-9A6F-1A10F0529DA2}" presName="sibTrans" presStyleLbl="sibTrans2D1" presStyleIdx="1" presStyleCnt="2"/>
      <dgm:spPr/>
    </dgm:pt>
    <dgm:pt modelId="{043657F0-D15D-4145-B737-B6C79703503C}" type="pres">
      <dgm:prSet presAssocID="{75AA680C-2AE2-6F47-9A6F-1A10F0529DA2}" presName="connectorText" presStyleLbl="sibTrans2D1" presStyleIdx="1" presStyleCnt="2"/>
      <dgm:spPr/>
    </dgm:pt>
    <dgm:pt modelId="{5E6C2C1A-8B4F-1347-80DF-0BAB5D22E8A1}" type="pres">
      <dgm:prSet presAssocID="{5837D3D2-54C2-D84F-B450-1594E43F89E4}" presName="node" presStyleLbl="node1" presStyleIdx="2" presStyleCnt="3">
        <dgm:presLayoutVars>
          <dgm:bulletEnabled val="1"/>
        </dgm:presLayoutVars>
      </dgm:prSet>
      <dgm:spPr/>
    </dgm:pt>
  </dgm:ptLst>
  <dgm:cxnLst>
    <dgm:cxn modelId="{FADB2915-26D9-084B-AF38-899CB28CB215}" type="presOf" srcId="{75AA680C-2AE2-6F47-9A6F-1A10F0529DA2}" destId="{043657F0-D15D-4145-B737-B6C79703503C}" srcOrd="1" destOrd="0" presId="urn:microsoft.com/office/officeart/2005/8/layout/process2"/>
    <dgm:cxn modelId="{3B422A20-0794-7847-ACED-25465F199BCD}" type="presOf" srcId="{5837D3D2-54C2-D84F-B450-1594E43F89E4}" destId="{5E6C2C1A-8B4F-1347-80DF-0BAB5D22E8A1}" srcOrd="0" destOrd="0" presId="urn:microsoft.com/office/officeart/2005/8/layout/process2"/>
    <dgm:cxn modelId="{18281340-0953-E84E-99A1-041F20C04009}" srcId="{5160ABDB-7301-DA45-8B1F-1AAFA2FB5534}" destId="{BB8F9E2F-20CA-0C46-BA12-96D730F20073}" srcOrd="0" destOrd="0" parTransId="{4654908D-C3D8-5049-88B0-F2BA528282BA}" sibTransId="{B96B5603-2A78-CD46-946C-5CCB2A7686EA}"/>
    <dgm:cxn modelId="{EAEDCA44-A5CD-B949-AFD2-D9F08E52EA04}" type="presOf" srcId="{56433C42-AA03-C440-9259-DADEA98B759A}" destId="{525A67C2-365A-2A4C-99C6-0AD48F0012A5}" srcOrd="0" destOrd="0" presId="urn:microsoft.com/office/officeart/2005/8/layout/process2"/>
    <dgm:cxn modelId="{2326F777-89B4-B74E-A905-749C41AB1B13}" type="presOf" srcId="{B96B5603-2A78-CD46-946C-5CCB2A7686EA}" destId="{660778B8-7D16-094E-BFB8-EB22D282280F}" srcOrd="0" destOrd="0" presId="urn:microsoft.com/office/officeart/2005/8/layout/process2"/>
    <dgm:cxn modelId="{57761B92-38E4-4C4F-A724-824FCB3BFA3F}" srcId="{5160ABDB-7301-DA45-8B1F-1AAFA2FB5534}" destId="{56433C42-AA03-C440-9259-DADEA98B759A}" srcOrd="1" destOrd="0" parTransId="{F08654B5-45D9-8B41-A0FC-C63A626595E4}" sibTransId="{75AA680C-2AE2-6F47-9A6F-1A10F0529DA2}"/>
    <dgm:cxn modelId="{057E45B5-C257-954C-81FB-20DF67E1C97C}" srcId="{5160ABDB-7301-DA45-8B1F-1AAFA2FB5534}" destId="{5837D3D2-54C2-D84F-B450-1594E43F89E4}" srcOrd="2" destOrd="0" parTransId="{9EC39549-2579-D743-B868-A661A58CF518}" sibTransId="{725AA5B2-EFAC-5B42-A908-969A83EA847F}"/>
    <dgm:cxn modelId="{DC6846BC-BE86-5341-9782-8ACE615F9CEB}" type="presOf" srcId="{75AA680C-2AE2-6F47-9A6F-1A10F0529DA2}" destId="{197F4F75-2204-A64D-A131-E0A4F5C48035}" srcOrd="0" destOrd="0" presId="urn:microsoft.com/office/officeart/2005/8/layout/process2"/>
    <dgm:cxn modelId="{4DB143EA-3CA0-1044-AA8B-A80BEB17C87B}" type="presOf" srcId="{B96B5603-2A78-CD46-946C-5CCB2A7686EA}" destId="{DF856E72-0A6E-D540-931A-C828B757A143}" srcOrd="1" destOrd="0" presId="urn:microsoft.com/office/officeart/2005/8/layout/process2"/>
    <dgm:cxn modelId="{E6FCCEF6-183E-9E4C-9CDB-CD4AD3584AF8}" type="presOf" srcId="{BB8F9E2F-20CA-0C46-BA12-96D730F20073}" destId="{FA7371ED-6B8A-EA41-8F3E-7C5031C2B754}" srcOrd="0" destOrd="0" presId="urn:microsoft.com/office/officeart/2005/8/layout/process2"/>
    <dgm:cxn modelId="{2C431EF9-99BB-C845-8E8E-7B9DB36B67FE}" type="presOf" srcId="{5160ABDB-7301-DA45-8B1F-1AAFA2FB5534}" destId="{70B7BC9D-FB98-1140-8327-F8481BC38B79}" srcOrd="0" destOrd="0" presId="urn:microsoft.com/office/officeart/2005/8/layout/process2"/>
    <dgm:cxn modelId="{8DF8393B-35E5-F34B-BB5D-64B847FCD76C}" type="presParOf" srcId="{70B7BC9D-FB98-1140-8327-F8481BC38B79}" destId="{FA7371ED-6B8A-EA41-8F3E-7C5031C2B754}" srcOrd="0" destOrd="0" presId="urn:microsoft.com/office/officeart/2005/8/layout/process2"/>
    <dgm:cxn modelId="{939108C8-323A-1045-B341-F82DE34807E8}" type="presParOf" srcId="{70B7BC9D-FB98-1140-8327-F8481BC38B79}" destId="{660778B8-7D16-094E-BFB8-EB22D282280F}" srcOrd="1" destOrd="0" presId="urn:microsoft.com/office/officeart/2005/8/layout/process2"/>
    <dgm:cxn modelId="{FF265269-3106-1441-84FE-C1C1A17E24FE}" type="presParOf" srcId="{660778B8-7D16-094E-BFB8-EB22D282280F}" destId="{DF856E72-0A6E-D540-931A-C828B757A143}" srcOrd="0" destOrd="0" presId="urn:microsoft.com/office/officeart/2005/8/layout/process2"/>
    <dgm:cxn modelId="{2A585FF2-F33D-584E-B5B5-0757F990D2EE}" type="presParOf" srcId="{70B7BC9D-FB98-1140-8327-F8481BC38B79}" destId="{525A67C2-365A-2A4C-99C6-0AD48F0012A5}" srcOrd="2" destOrd="0" presId="urn:microsoft.com/office/officeart/2005/8/layout/process2"/>
    <dgm:cxn modelId="{E8A27C67-F39E-C046-90E6-3AE65187C91A}" type="presParOf" srcId="{70B7BC9D-FB98-1140-8327-F8481BC38B79}" destId="{197F4F75-2204-A64D-A131-E0A4F5C48035}" srcOrd="3" destOrd="0" presId="urn:microsoft.com/office/officeart/2005/8/layout/process2"/>
    <dgm:cxn modelId="{5FFE138A-DD39-6C4C-A871-DA13160574A5}" type="presParOf" srcId="{197F4F75-2204-A64D-A131-E0A4F5C48035}" destId="{043657F0-D15D-4145-B737-B6C79703503C}" srcOrd="0" destOrd="0" presId="urn:microsoft.com/office/officeart/2005/8/layout/process2"/>
    <dgm:cxn modelId="{4FE43982-75DC-B642-B82D-98E511D0A988}" type="presParOf" srcId="{70B7BC9D-FB98-1140-8327-F8481BC38B79}" destId="{5E6C2C1A-8B4F-1347-80DF-0BAB5D22E8A1}"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12B60A-53D5-DA46-B741-0F949289CF39}"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9132224F-0C17-934B-AFA4-0B4162ED5F2C}">
      <dgm:prSet phldrT="[Text]"/>
      <dgm:spPr>
        <a:blipFill rotWithShape="0">
          <a:blip xmlns:r="http://schemas.openxmlformats.org/officeDocument/2006/relationships" r:embed="rId1"/>
          <a:stretch>
            <a:fillRect/>
          </a:stretch>
        </a:blipFill>
      </dgm:spPr>
      <dgm:t>
        <a:bodyPr/>
        <a:lstStyle/>
        <a:p>
          <a:endParaRPr lang="en-US" dirty="0"/>
        </a:p>
      </dgm:t>
    </dgm:pt>
    <dgm:pt modelId="{3D620F1E-0029-454F-8E45-7993FDD4A878}" type="parTrans" cxnId="{2F59C646-3E04-CF44-B6E1-6482F5394387}">
      <dgm:prSet/>
      <dgm:spPr/>
      <dgm:t>
        <a:bodyPr/>
        <a:lstStyle/>
        <a:p>
          <a:endParaRPr lang="en-US"/>
        </a:p>
      </dgm:t>
    </dgm:pt>
    <dgm:pt modelId="{1CCEC67D-BA18-1F46-B9DC-29D255206AFC}" type="sibTrans" cxnId="{2F59C646-3E04-CF44-B6E1-6482F5394387}">
      <dgm:prSet/>
      <dgm:spPr/>
      <dgm:t>
        <a:bodyPr/>
        <a:lstStyle/>
        <a:p>
          <a:endParaRPr lang="en-US"/>
        </a:p>
      </dgm:t>
    </dgm:pt>
    <dgm:pt modelId="{9CE2E2B0-432D-1F4E-A3F8-A8890485165F}">
      <dgm:prSet phldrT="[Text]"/>
      <dgm:spPr>
        <a:blipFill rotWithShape="0">
          <a:blip xmlns:r="http://schemas.openxmlformats.org/officeDocument/2006/relationships" r:embed="rId2"/>
          <a:stretch>
            <a:fillRect/>
          </a:stretch>
        </a:blipFill>
      </dgm:spPr>
      <dgm:t>
        <a:bodyPr/>
        <a:lstStyle/>
        <a:p>
          <a:endParaRPr lang="en-US" dirty="0"/>
        </a:p>
      </dgm:t>
    </dgm:pt>
    <dgm:pt modelId="{E6AAC9DE-28D4-5843-ACA1-15631D5750DB}" type="parTrans" cxnId="{5A310955-C961-BE4D-9B90-782818E5701A}">
      <dgm:prSet/>
      <dgm:spPr/>
      <dgm:t>
        <a:bodyPr/>
        <a:lstStyle/>
        <a:p>
          <a:endParaRPr lang="en-US"/>
        </a:p>
      </dgm:t>
    </dgm:pt>
    <dgm:pt modelId="{746B450B-93A0-2B4A-BAE4-1D3C2088BD2F}" type="sibTrans" cxnId="{5A310955-C961-BE4D-9B90-782818E5701A}">
      <dgm:prSet/>
      <dgm:spPr/>
      <dgm:t>
        <a:bodyPr/>
        <a:lstStyle/>
        <a:p>
          <a:endParaRPr lang="en-US"/>
        </a:p>
      </dgm:t>
    </dgm:pt>
    <dgm:pt modelId="{0517F068-0344-9041-8694-EE0383A85531}">
      <dgm:prSet phldrT="[Text]"/>
      <dgm:spPr>
        <a:blipFill rotWithShape="0">
          <a:blip xmlns:r="http://schemas.openxmlformats.org/officeDocument/2006/relationships" r:embed="rId3"/>
          <a:stretch>
            <a:fillRect/>
          </a:stretch>
        </a:blipFill>
      </dgm:spPr>
      <dgm:t>
        <a:bodyPr/>
        <a:lstStyle/>
        <a:p>
          <a:endParaRPr lang="en-US" dirty="0"/>
        </a:p>
      </dgm:t>
    </dgm:pt>
    <dgm:pt modelId="{72744712-16F7-AD48-87DE-B0B19282C60D}" type="parTrans" cxnId="{9F0A57E9-DA40-AF46-A0B0-4790BFE371F5}">
      <dgm:prSet/>
      <dgm:spPr/>
      <dgm:t>
        <a:bodyPr/>
        <a:lstStyle/>
        <a:p>
          <a:endParaRPr lang="en-US"/>
        </a:p>
      </dgm:t>
    </dgm:pt>
    <dgm:pt modelId="{5B7B2378-AC18-B240-B1A3-02F4E2D9150B}" type="sibTrans" cxnId="{9F0A57E9-DA40-AF46-A0B0-4790BFE371F5}">
      <dgm:prSet/>
      <dgm:spPr/>
      <dgm:t>
        <a:bodyPr/>
        <a:lstStyle/>
        <a:p>
          <a:endParaRPr lang="en-US"/>
        </a:p>
      </dgm:t>
    </dgm:pt>
    <dgm:pt modelId="{564BFEBB-3CB9-0F4F-98AB-3C86FFBBF9FA}">
      <dgm:prSet phldrT="[Text]"/>
      <dgm:spPr/>
      <dgm:t>
        <a:bodyPr vert="horz"/>
        <a:lstStyle/>
        <a:p>
          <a:r>
            <a:rPr lang="en-US" dirty="0"/>
            <a:t>Voxel-wise one-sample t-test</a:t>
          </a:r>
        </a:p>
      </dgm:t>
    </dgm:pt>
    <dgm:pt modelId="{4EDEE091-F663-3344-ACF9-1E2FCE9061B3}" type="sibTrans" cxnId="{A89670B3-64C1-4F49-AF4F-17DF642FB8DE}">
      <dgm:prSet/>
      <dgm:spPr/>
      <dgm:t>
        <a:bodyPr/>
        <a:lstStyle/>
        <a:p>
          <a:endParaRPr lang="en-US"/>
        </a:p>
      </dgm:t>
    </dgm:pt>
    <dgm:pt modelId="{B35E6C8E-559C-5943-9982-5C4BF6CA4CD9}" type="parTrans" cxnId="{A89670B3-64C1-4F49-AF4F-17DF642FB8DE}">
      <dgm:prSet/>
      <dgm:spPr/>
      <dgm:t>
        <a:bodyPr/>
        <a:lstStyle/>
        <a:p>
          <a:endParaRPr lang="en-US"/>
        </a:p>
      </dgm:t>
    </dgm:pt>
    <dgm:pt modelId="{5B02CB19-3A5F-9A44-8574-1C732D086E6A}" type="pres">
      <dgm:prSet presAssocID="{1B12B60A-53D5-DA46-B741-0F949289CF39}" presName="Name0" presStyleCnt="0">
        <dgm:presLayoutVars>
          <dgm:chPref val="1"/>
          <dgm:dir val="rev"/>
          <dgm:animOne val="branch"/>
          <dgm:animLvl val="lvl"/>
          <dgm:resizeHandles val="exact"/>
        </dgm:presLayoutVars>
      </dgm:prSet>
      <dgm:spPr/>
    </dgm:pt>
    <dgm:pt modelId="{3C7B7BF7-38A7-DE44-A25E-E2FDA4E10738}" type="pres">
      <dgm:prSet presAssocID="{564BFEBB-3CB9-0F4F-98AB-3C86FFBBF9FA}" presName="root1" presStyleCnt="0"/>
      <dgm:spPr/>
    </dgm:pt>
    <dgm:pt modelId="{F2411FD2-E9F7-5E49-A859-0D3C367C04AB}" type="pres">
      <dgm:prSet presAssocID="{564BFEBB-3CB9-0F4F-98AB-3C86FFBBF9FA}" presName="LevelOneTextNode" presStyleLbl="node0" presStyleIdx="0" presStyleCnt="1" custAng="16200000" custScaleX="262001" custScaleY="51909" custLinFactNeighborX="29286" custLinFactNeighborY="819">
        <dgm:presLayoutVars>
          <dgm:chPref val="3"/>
        </dgm:presLayoutVars>
      </dgm:prSet>
      <dgm:spPr/>
    </dgm:pt>
    <dgm:pt modelId="{24E439DB-A384-6343-A27A-145AE0CA4E63}" type="pres">
      <dgm:prSet presAssocID="{564BFEBB-3CB9-0F4F-98AB-3C86FFBBF9FA}" presName="level2hierChild" presStyleCnt="0"/>
      <dgm:spPr/>
    </dgm:pt>
    <dgm:pt modelId="{BAB58744-859C-CD41-B485-48816B4568E7}" type="pres">
      <dgm:prSet presAssocID="{3D620F1E-0029-454F-8E45-7993FDD4A878}" presName="conn2-1" presStyleLbl="parChTrans1D2" presStyleIdx="0" presStyleCnt="3"/>
      <dgm:spPr/>
    </dgm:pt>
    <dgm:pt modelId="{CE7A18E5-8232-D143-B067-16E0EBC923AF}" type="pres">
      <dgm:prSet presAssocID="{3D620F1E-0029-454F-8E45-7993FDD4A878}" presName="connTx" presStyleLbl="parChTrans1D2" presStyleIdx="0" presStyleCnt="3"/>
      <dgm:spPr/>
    </dgm:pt>
    <dgm:pt modelId="{B416D0F2-E0F8-3249-B58A-1290B6A065E0}" type="pres">
      <dgm:prSet presAssocID="{9132224F-0C17-934B-AFA4-0B4162ED5F2C}" presName="root2" presStyleCnt="0"/>
      <dgm:spPr/>
    </dgm:pt>
    <dgm:pt modelId="{EF2DB43A-76A4-C94A-82DC-71935EE650C2}" type="pres">
      <dgm:prSet presAssocID="{9132224F-0C17-934B-AFA4-0B4162ED5F2C}" presName="LevelTwoTextNode" presStyleLbl="node2" presStyleIdx="0" presStyleCnt="3" custScaleY="293568">
        <dgm:presLayoutVars>
          <dgm:chPref val="3"/>
        </dgm:presLayoutVars>
      </dgm:prSet>
      <dgm:spPr/>
    </dgm:pt>
    <dgm:pt modelId="{CA9FDA86-87EC-9A44-A489-053CD11E19E2}" type="pres">
      <dgm:prSet presAssocID="{9132224F-0C17-934B-AFA4-0B4162ED5F2C}" presName="level3hierChild" presStyleCnt="0"/>
      <dgm:spPr/>
    </dgm:pt>
    <dgm:pt modelId="{43DA70DF-5466-B641-9D22-447228E76260}" type="pres">
      <dgm:prSet presAssocID="{E6AAC9DE-28D4-5843-ACA1-15631D5750DB}" presName="conn2-1" presStyleLbl="parChTrans1D2" presStyleIdx="1" presStyleCnt="3"/>
      <dgm:spPr/>
    </dgm:pt>
    <dgm:pt modelId="{12653D10-8AE5-1D46-8EF8-DC6829457938}" type="pres">
      <dgm:prSet presAssocID="{E6AAC9DE-28D4-5843-ACA1-15631D5750DB}" presName="connTx" presStyleLbl="parChTrans1D2" presStyleIdx="1" presStyleCnt="3"/>
      <dgm:spPr/>
    </dgm:pt>
    <dgm:pt modelId="{32F156F3-919F-7B40-8802-172529136B86}" type="pres">
      <dgm:prSet presAssocID="{9CE2E2B0-432D-1F4E-A3F8-A8890485165F}" presName="root2" presStyleCnt="0"/>
      <dgm:spPr/>
    </dgm:pt>
    <dgm:pt modelId="{83849EE1-C3DE-854F-8EF8-ACFCEDD4651F}" type="pres">
      <dgm:prSet presAssocID="{9CE2E2B0-432D-1F4E-A3F8-A8890485165F}" presName="LevelTwoTextNode" presStyleLbl="node2" presStyleIdx="1" presStyleCnt="3" custScaleY="281796">
        <dgm:presLayoutVars>
          <dgm:chPref val="3"/>
        </dgm:presLayoutVars>
      </dgm:prSet>
      <dgm:spPr/>
    </dgm:pt>
    <dgm:pt modelId="{1756E2BC-D5C0-FE4B-8DEB-E4D9E3EB0971}" type="pres">
      <dgm:prSet presAssocID="{9CE2E2B0-432D-1F4E-A3F8-A8890485165F}" presName="level3hierChild" presStyleCnt="0"/>
      <dgm:spPr/>
    </dgm:pt>
    <dgm:pt modelId="{0429E3EB-12F3-B741-893E-F08F59EAEA8E}" type="pres">
      <dgm:prSet presAssocID="{72744712-16F7-AD48-87DE-B0B19282C60D}" presName="conn2-1" presStyleLbl="parChTrans1D2" presStyleIdx="2" presStyleCnt="3"/>
      <dgm:spPr/>
    </dgm:pt>
    <dgm:pt modelId="{03607AE3-8054-6E46-BCE6-D4322A0B8BC0}" type="pres">
      <dgm:prSet presAssocID="{72744712-16F7-AD48-87DE-B0B19282C60D}" presName="connTx" presStyleLbl="parChTrans1D2" presStyleIdx="2" presStyleCnt="3"/>
      <dgm:spPr/>
    </dgm:pt>
    <dgm:pt modelId="{425FCA48-7524-E14E-8D47-0AE10EE244A1}" type="pres">
      <dgm:prSet presAssocID="{0517F068-0344-9041-8694-EE0383A85531}" presName="root2" presStyleCnt="0"/>
      <dgm:spPr/>
    </dgm:pt>
    <dgm:pt modelId="{7695B123-4244-B846-AB99-A885D596CA1C}" type="pres">
      <dgm:prSet presAssocID="{0517F068-0344-9041-8694-EE0383A85531}" presName="LevelTwoTextNode" presStyleLbl="node2" presStyleIdx="2" presStyleCnt="3" custScaleY="284055">
        <dgm:presLayoutVars>
          <dgm:chPref val="3"/>
        </dgm:presLayoutVars>
      </dgm:prSet>
      <dgm:spPr/>
    </dgm:pt>
    <dgm:pt modelId="{F8538A66-4567-E44D-8D4C-70AC511DC4A8}" type="pres">
      <dgm:prSet presAssocID="{0517F068-0344-9041-8694-EE0383A85531}" presName="level3hierChild" presStyleCnt="0"/>
      <dgm:spPr/>
    </dgm:pt>
  </dgm:ptLst>
  <dgm:cxnLst>
    <dgm:cxn modelId="{41F93805-A500-AF49-BC07-673C556E2628}" type="presOf" srcId="{564BFEBB-3CB9-0F4F-98AB-3C86FFBBF9FA}" destId="{F2411FD2-E9F7-5E49-A859-0D3C367C04AB}" srcOrd="0" destOrd="0" presId="urn:microsoft.com/office/officeart/2008/layout/HorizontalMultiLevelHierarchy"/>
    <dgm:cxn modelId="{8572FC20-00DD-374B-853D-4ED1F748D0C2}" type="presOf" srcId="{72744712-16F7-AD48-87DE-B0B19282C60D}" destId="{03607AE3-8054-6E46-BCE6-D4322A0B8BC0}" srcOrd="1" destOrd="0" presId="urn:microsoft.com/office/officeart/2008/layout/HorizontalMultiLevelHierarchy"/>
    <dgm:cxn modelId="{0BE85F3C-8648-3243-AAD6-60B9122749C8}" type="presOf" srcId="{E6AAC9DE-28D4-5843-ACA1-15631D5750DB}" destId="{43DA70DF-5466-B641-9D22-447228E76260}" srcOrd="0" destOrd="0" presId="urn:microsoft.com/office/officeart/2008/layout/HorizontalMultiLevelHierarchy"/>
    <dgm:cxn modelId="{DA7DB63D-E7FA-5146-978F-2FC8467864F7}" type="presOf" srcId="{3D620F1E-0029-454F-8E45-7993FDD4A878}" destId="{BAB58744-859C-CD41-B485-48816B4568E7}" srcOrd="0" destOrd="0" presId="urn:microsoft.com/office/officeart/2008/layout/HorizontalMultiLevelHierarchy"/>
    <dgm:cxn modelId="{C03BE35B-C2A2-CB4A-9A2C-171495CB8BF8}" type="presOf" srcId="{0517F068-0344-9041-8694-EE0383A85531}" destId="{7695B123-4244-B846-AB99-A885D596CA1C}" srcOrd="0" destOrd="0" presId="urn:microsoft.com/office/officeart/2008/layout/HorizontalMultiLevelHierarchy"/>
    <dgm:cxn modelId="{1F96955C-372F-EB45-80C1-2DA966E91555}" type="presOf" srcId="{9132224F-0C17-934B-AFA4-0B4162ED5F2C}" destId="{EF2DB43A-76A4-C94A-82DC-71935EE650C2}" srcOrd="0" destOrd="0" presId="urn:microsoft.com/office/officeart/2008/layout/HorizontalMultiLevelHierarchy"/>
    <dgm:cxn modelId="{2F59C646-3E04-CF44-B6E1-6482F5394387}" srcId="{564BFEBB-3CB9-0F4F-98AB-3C86FFBBF9FA}" destId="{9132224F-0C17-934B-AFA4-0B4162ED5F2C}" srcOrd="0" destOrd="0" parTransId="{3D620F1E-0029-454F-8E45-7993FDD4A878}" sibTransId="{1CCEC67D-BA18-1F46-B9DC-29D255206AFC}"/>
    <dgm:cxn modelId="{5A310955-C961-BE4D-9B90-782818E5701A}" srcId="{564BFEBB-3CB9-0F4F-98AB-3C86FFBBF9FA}" destId="{9CE2E2B0-432D-1F4E-A3F8-A8890485165F}" srcOrd="1" destOrd="0" parTransId="{E6AAC9DE-28D4-5843-ACA1-15631D5750DB}" sibTransId="{746B450B-93A0-2B4A-BAE4-1D3C2088BD2F}"/>
    <dgm:cxn modelId="{8FCA3478-1085-8444-B165-DEF8D0390D41}" type="presOf" srcId="{E6AAC9DE-28D4-5843-ACA1-15631D5750DB}" destId="{12653D10-8AE5-1D46-8EF8-DC6829457938}" srcOrd="1" destOrd="0" presId="urn:microsoft.com/office/officeart/2008/layout/HorizontalMultiLevelHierarchy"/>
    <dgm:cxn modelId="{099E2689-4845-EC44-A870-7AE952A4B464}" type="presOf" srcId="{3D620F1E-0029-454F-8E45-7993FDD4A878}" destId="{CE7A18E5-8232-D143-B067-16E0EBC923AF}" srcOrd="1" destOrd="0" presId="urn:microsoft.com/office/officeart/2008/layout/HorizontalMultiLevelHierarchy"/>
    <dgm:cxn modelId="{04FF03B2-31B9-2340-9FCB-7C4BCC83174C}" type="presOf" srcId="{72744712-16F7-AD48-87DE-B0B19282C60D}" destId="{0429E3EB-12F3-B741-893E-F08F59EAEA8E}" srcOrd="0" destOrd="0" presId="urn:microsoft.com/office/officeart/2008/layout/HorizontalMultiLevelHierarchy"/>
    <dgm:cxn modelId="{A89670B3-64C1-4F49-AF4F-17DF642FB8DE}" srcId="{1B12B60A-53D5-DA46-B741-0F949289CF39}" destId="{564BFEBB-3CB9-0F4F-98AB-3C86FFBBF9FA}" srcOrd="0" destOrd="0" parTransId="{B35E6C8E-559C-5943-9982-5C4BF6CA4CD9}" sibTransId="{4EDEE091-F663-3344-ACF9-1E2FCE9061B3}"/>
    <dgm:cxn modelId="{EBFC2DD6-E1C1-264E-A412-73D988BB6457}" type="presOf" srcId="{1B12B60A-53D5-DA46-B741-0F949289CF39}" destId="{5B02CB19-3A5F-9A44-8574-1C732D086E6A}" srcOrd="0" destOrd="0" presId="urn:microsoft.com/office/officeart/2008/layout/HorizontalMultiLevelHierarchy"/>
    <dgm:cxn modelId="{D4A4B4E1-06F2-5E48-8C8D-5A1F04C5B842}" type="presOf" srcId="{9CE2E2B0-432D-1F4E-A3F8-A8890485165F}" destId="{83849EE1-C3DE-854F-8EF8-ACFCEDD4651F}" srcOrd="0" destOrd="0" presId="urn:microsoft.com/office/officeart/2008/layout/HorizontalMultiLevelHierarchy"/>
    <dgm:cxn modelId="{9F0A57E9-DA40-AF46-A0B0-4790BFE371F5}" srcId="{564BFEBB-3CB9-0F4F-98AB-3C86FFBBF9FA}" destId="{0517F068-0344-9041-8694-EE0383A85531}" srcOrd="2" destOrd="0" parTransId="{72744712-16F7-AD48-87DE-B0B19282C60D}" sibTransId="{5B7B2378-AC18-B240-B1A3-02F4E2D9150B}"/>
    <dgm:cxn modelId="{F42389A1-27A3-CE46-880C-10F80A35DEE0}" type="presParOf" srcId="{5B02CB19-3A5F-9A44-8574-1C732D086E6A}" destId="{3C7B7BF7-38A7-DE44-A25E-E2FDA4E10738}" srcOrd="0" destOrd="0" presId="urn:microsoft.com/office/officeart/2008/layout/HorizontalMultiLevelHierarchy"/>
    <dgm:cxn modelId="{871973F1-B6A3-4C47-A3F7-B66BF94003CC}" type="presParOf" srcId="{3C7B7BF7-38A7-DE44-A25E-E2FDA4E10738}" destId="{F2411FD2-E9F7-5E49-A859-0D3C367C04AB}" srcOrd="0" destOrd="0" presId="urn:microsoft.com/office/officeart/2008/layout/HorizontalMultiLevelHierarchy"/>
    <dgm:cxn modelId="{0A7D5155-1D27-8541-B396-C52E32B0EF8A}" type="presParOf" srcId="{3C7B7BF7-38A7-DE44-A25E-E2FDA4E10738}" destId="{24E439DB-A384-6343-A27A-145AE0CA4E63}" srcOrd="1" destOrd="0" presId="urn:microsoft.com/office/officeart/2008/layout/HorizontalMultiLevelHierarchy"/>
    <dgm:cxn modelId="{32A19B34-B7A2-8542-B36D-8A92441EAD89}" type="presParOf" srcId="{24E439DB-A384-6343-A27A-145AE0CA4E63}" destId="{BAB58744-859C-CD41-B485-48816B4568E7}" srcOrd="0" destOrd="0" presId="urn:microsoft.com/office/officeart/2008/layout/HorizontalMultiLevelHierarchy"/>
    <dgm:cxn modelId="{0EF56425-F9BA-3949-B251-CFDA99E5B3B8}" type="presParOf" srcId="{BAB58744-859C-CD41-B485-48816B4568E7}" destId="{CE7A18E5-8232-D143-B067-16E0EBC923AF}" srcOrd="0" destOrd="0" presId="urn:microsoft.com/office/officeart/2008/layout/HorizontalMultiLevelHierarchy"/>
    <dgm:cxn modelId="{F37E8BD6-451C-1C45-9A61-29BAE477C5C1}" type="presParOf" srcId="{24E439DB-A384-6343-A27A-145AE0CA4E63}" destId="{B416D0F2-E0F8-3249-B58A-1290B6A065E0}" srcOrd="1" destOrd="0" presId="urn:microsoft.com/office/officeart/2008/layout/HorizontalMultiLevelHierarchy"/>
    <dgm:cxn modelId="{3474076A-8376-4143-B894-109457EA7623}" type="presParOf" srcId="{B416D0F2-E0F8-3249-B58A-1290B6A065E0}" destId="{EF2DB43A-76A4-C94A-82DC-71935EE650C2}" srcOrd="0" destOrd="0" presId="urn:microsoft.com/office/officeart/2008/layout/HorizontalMultiLevelHierarchy"/>
    <dgm:cxn modelId="{F771C34B-3BEB-164D-953D-60EEDFF906C6}" type="presParOf" srcId="{B416D0F2-E0F8-3249-B58A-1290B6A065E0}" destId="{CA9FDA86-87EC-9A44-A489-053CD11E19E2}" srcOrd="1" destOrd="0" presId="urn:microsoft.com/office/officeart/2008/layout/HorizontalMultiLevelHierarchy"/>
    <dgm:cxn modelId="{26B91D6D-2AE1-4C40-B788-AC2E57FFE1DE}" type="presParOf" srcId="{24E439DB-A384-6343-A27A-145AE0CA4E63}" destId="{43DA70DF-5466-B641-9D22-447228E76260}" srcOrd="2" destOrd="0" presId="urn:microsoft.com/office/officeart/2008/layout/HorizontalMultiLevelHierarchy"/>
    <dgm:cxn modelId="{7B65B7C7-EA26-0A40-8F16-7CEC81CD0072}" type="presParOf" srcId="{43DA70DF-5466-B641-9D22-447228E76260}" destId="{12653D10-8AE5-1D46-8EF8-DC6829457938}" srcOrd="0" destOrd="0" presId="urn:microsoft.com/office/officeart/2008/layout/HorizontalMultiLevelHierarchy"/>
    <dgm:cxn modelId="{61C26467-0C33-2849-B093-236AC909B0E6}" type="presParOf" srcId="{24E439DB-A384-6343-A27A-145AE0CA4E63}" destId="{32F156F3-919F-7B40-8802-172529136B86}" srcOrd="3" destOrd="0" presId="urn:microsoft.com/office/officeart/2008/layout/HorizontalMultiLevelHierarchy"/>
    <dgm:cxn modelId="{AD1CE7EB-ED8A-8A43-9C27-52E87B426889}" type="presParOf" srcId="{32F156F3-919F-7B40-8802-172529136B86}" destId="{83849EE1-C3DE-854F-8EF8-ACFCEDD4651F}" srcOrd="0" destOrd="0" presId="urn:microsoft.com/office/officeart/2008/layout/HorizontalMultiLevelHierarchy"/>
    <dgm:cxn modelId="{77463FFE-AEF4-1B4B-8C88-8AB7F2B298BC}" type="presParOf" srcId="{32F156F3-919F-7B40-8802-172529136B86}" destId="{1756E2BC-D5C0-FE4B-8DEB-E4D9E3EB0971}" srcOrd="1" destOrd="0" presId="urn:microsoft.com/office/officeart/2008/layout/HorizontalMultiLevelHierarchy"/>
    <dgm:cxn modelId="{BD3CAEDF-94BE-224C-A5FA-390FFD56271F}" type="presParOf" srcId="{24E439DB-A384-6343-A27A-145AE0CA4E63}" destId="{0429E3EB-12F3-B741-893E-F08F59EAEA8E}" srcOrd="4" destOrd="0" presId="urn:microsoft.com/office/officeart/2008/layout/HorizontalMultiLevelHierarchy"/>
    <dgm:cxn modelId="{9CF80E9E-6A5B-FF46-B05A-4EE2EF546D8A}" type="presParOf" srcId="{0429E3EB-12F3-B741-893E-F08F59EAEA8E}" destId="{03607AE3-8054-6E46-BCE6-D4322A0B8BC0}" srcOrd="0" destOrd="0" presId="urn:microsoft.com/office/officeart/2008/layout/HorizontalMultiLevelHierarchy"/>
    <dgm:cxn modelId="{214CB4F0-F452-4045-B71E-84D0C4B101B7}" type="presParOf" srcId="{24E439DB-A384-6343-A27A-145AE0CA4E63}" destId="{425FCA48-7524-E14E-8D47-0AE10EE244A1}" srcOrd="5" destOrd="0" presId="urn:microsoft.com/office/officeart/2008/layout/HorizontalMultiLevelHierarchy"/>
    <dgm:cxn modelId="{980B02CC-073F-2741-8E1B-B237E90923EF}" type="presParOf" srcId="{425FCA48-7524-E14E-8D47-0AE10EE244A1}" destId="{7695B123-4244-B846-AB99-A885D596CA1C}" srcOrd="0" destOrd="0" presId="urn:microsoft.com/office/officeart/2008/layout/HorizontalMultiLevelHierarchy"/>
    <dgm:cxn modelId="{79F832E5-A447-7749-8551-97ED5E2AEA87}" type="presParOf" srcId="{425FCA48-7524-E14E-8D47-0AE10EE244A1}" destId="{F8538A66-4567-E44D-8D4C-70AC511DC4A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9428B-8720-1545-BF3C-349F047ADCD1}">
      <dsp:nvSpPr>
        <dsp:cNvPr id="0" name=""/>
        <dsp:cNvSpPr/>
      </dsp:nvSpPr>
      <dsp:spPr>
        <a:xfrm>
          <a:off x="7233" y="1614418"/>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First-level analysis</a:t>
          </a:r>
        </a:p>
        <a:p>
          <a:pPr marL="0" lvl="0" indent="0" algn="ctr" defTabSz="800100">
            <a:lnSpc>
              <a:spcPct val="90000"/>
            </a:lnSpc>
            <a:spcBef>
              <a:spcPct val="0"/>
            </a:spcBef>
            <a:spcAft>
              <a:spcPct val="35000"/>
            </a:spcAft>
            <a:buNone/>
          </a:pPr>
          <a:r>
            <a:rPr lang="en-US" sz="1800" kern="1200" dirty="0"/>
            <a:t>(= single-subject = time-series analysis)</a:t>
          </a:r>
        </a:p>
      </dsp:txBody>
      <dsp:txXfrm>
        <a:off x="45225" y="1652410"/>
        <a:ext cx="2085893" cy="1221142"/>
      </dsp:txXfrm>
    </dsp:sp>
    <dsp:sp modelId="{638D949C-312A-184E-AE45-1BCA24B8DD5B}">
      <dsp:nvSpPr>
        <dsp:cNvPr id="0" name=""/>
        <dsp:cNvSpPr/>
      </dsp:nvSpPr>
      <dsp:spPr>
        <a:xfrm>
          <a:off x="2385298"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2385298" y="2102137"/>
        <a:ext cx="320822" cy="321687"/>
      </dsp:txXfrm>
    </dsp:sp>
    <dsp:sp modelId="{2F2DFC9A-2360-2B40-B297-BA48E8CF987A}">
      <dsp:nvSpPr>
        <dsp:cNvPr id="0" name=""/>
        <dsp:cNvSpPr/>
      </dsp:nvSpPr>
      <dsp:spPr>
        <a:xfrm>
          <a:off x="3033861" y="1614418"/>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Group analysis</a:t>
          </a:r>
        </a:p>
      </dsp:txBody>
      <dsp:txXfrm>
        <a:off x="3071853" y="1652410"/>
        <a:ext cx="2085893" cy="1221142"/>
      </dsp:txXfrm>
    </dsp:sp>
    <dsp:sp modelId="{72CB8961-826F-804E-A49B-23A68946513B}">
      <dsp:nvSpPr>
        <dsp:cNvPr id="0" name=""/>
        <dsp:cNvSpPr/>
      </dsp:nvSpPr>
      <dsp:spPr>
        <a:xfrm>
          <a:off x="5411926"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11926" y="2102137"/>
        <a:ext cx="320822" cy="321687"/>
      </dsp:txXfrm>
    </dsp:sp>
    <dsp:sp modelId="{87747418-6FE3-DE42-AC13-BF69DC7A60B5}">
      <dsp:nvSpPr>
        <dsp:cNvPr id="0" name=""/>
        <dsp:cNvSpPr/>
      </dsp:nvSpPr>
      <dsp:spPr>
        <a:xfrm>
          <a:off x="6060489" y="1614418"/>
          <a:ext cx="2161877" cy="129712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Multiple comparison correction</a:t>
          </a:r>
        </a:p>
      </dsp:txBody>
      <dsp:txXfrm>
        <a:off x="6098481" y="1652410"/>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015AD-DA24-BB44-B9D1-5CE9240D178D}">
      <dsp:nvSpPr>
        <dsp:cNvPr id="0" name=""/>
        <dsp:cNvSpPr/>
      </dsp:nvSpPr>
      <dsp:spPr>
        <a:xfrm>
          <a:off x="5977" y="839815"/>
          <a:ext cx="1786542" cy="1071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Build a prediction about the signal</a:t>
          </a:r>
        </a:p>
      </dsp:txBody>
      <dsp:txXfrm>
        <a:off x="37373" y="871211"/>
        <a:ext cx="1723750" cy="1009133"/>
      </dsp:txXfrm>
    </dsp:sp>
    <dsp:sp modelId="{D0CAEA2A-7D8E-1542-9051-E087B1067A12}">
      <dsp:nvSpPr>
        <dsp:cNvPr id="0" name=""/>
        <dsp:cNvSpPr/>
      </dsp:nvSpPr>
      <dsp:spPr>
        <a:xfrm>
          <a:off x="1971174" y="1154246"/>
          <a:ext cx="378747" cy="4430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71174" y="1242858"/>
        <a:ext cx="265123" cy="265838"/>
      </dsp:txXfrm>
    </dsp:sp>
    <dsp:sp modelId="{8DC80799-92AB-8C4B-8A4F-70234CAD5CBD}">
      <dsp:nvSpPr>
        <dsp:cNvPr id="0" name=""/>
        <dsp:cNvSpPr/>
      </dsp:nvSpPr>
      <dsp:spPr>
        <a:xfrm>
          <a:off x="2507137" y="839815"/>
          <a:ext cx="1786542" cy="1071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Fit prediction to actual data</a:t>
          </a:r>
        </a:p>
      </dsp:txBody>
      <dsp:txXfrm>
        <a:off x="2538533" y="871211"/>
        <a:ext cx="1723750" cy="1009133"/>
      </dsp:txXfrm>
    </dsp:sp>
    <dsp:sp modelId="{29D8945F-3D54-FC44-9454-11744E4BD1A1}">
      <dsp:nvSpPr>
        <dsp:cNvPr id="0" name=""/>
        <dsp:cNvSpPr/>
      </dsp:nvSpPr>
      <dsp:spPr>
        <a:xfrm>
          <a:off x="4472334" y="1154246"/>
          <a:ext cx="378747" cy="4430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2334" y="1242858"/>
        <a:ext cx="265123" cy="265838"/>
      </dsp:txXfrm>
    </dsp:sp>
    <dsp:sp modelId="{3CE49FC7-A3FC-E747-9758-980657CC0CB2}">
      <dsp:nvSpPr>
        <dsp:cNvPr id="0" name=""/>
        <dsp:cNvSpPr/>
      </dsp:nvSpPr>
      <dsp:spPr>
        <a:xfrm>
          <a:off x="5008296" y="839815"/>
          <a:ext cx="1786542" cy="107192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If it fits nicely – there is activation!</a:t>
          </a:r>
        </a:p>
      </dsp:txBody>
      <dsp:txXfrm>
        <a:off x="5039692" y="871211"/>
        <a:ext cx="1723750" cy="10091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45697-2A25-5441-8462-F042A2D73CF1}">
      <dsp:nvSpPr>
        <dsp:cNvPr id="0" name=""/>
        <dsp:cNvSpPr/>
      </dsp:nvSpPr>
      <dsp:spPr>
        <a:xfrm>
          <a:off x="2567374" y="4"/>
          <a:ext cx="3094850" cy="8596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Y = X</a:t>
          </a:r>
          <a:r>
            <a:rPr lang="en-US" sz="3000" b="1" kern="1200" dirty="0">
              <a:latin typeface="Lucida Grande"/>
              <a:ea typeface="Lucida Grande"/>
              <a:cs typeface="Lucida Grande"/>
            </a:rPr>
            <a:t>β </a:t>
          </a:r>
          <a:r>
            <a:rPr lang="en-US" sz="3000" kern="1200" dirty="0"/>
            <a:t>+ e</a:t>
          </a:r>
        </a:p>
      </dsp:txBody>
      <dsp:txXfrm>
        <a:off x="2592553" y="25183"/>
        <a:ext cx="3044492" cy="809309"/>
      </dsp:txXfrm>
    </dsp:sp>
    <dsp:sp modelId="{035DD0B4-F905-2846-8B20-7D4A9B8BE02A}">
      <dsp:nvSpPr>
        <dsp:cNvPr id="0" name=""/>
        <dsp:cNvSpPr/>
      </dsp:nvSpPr>
      <dsp:spPr>
        <a:xfrm rot="5400000">
          <a:off x="3953612" y="881164"/>
          <a:ext cx="322375" cy="3868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998745" y="913401"/>
        <a:ext cx="232110" cy="225663"/>
      </dsp:txXfrm>
    </dsp:sp>
    <dsp:sp modelId="{72213039-DB2F-554C-B8CF-621B60CFA722}">
      <dsp:nvSpPr>
        <dsp:cNvPr id="0" name=""/>
        <dsp:cNvSpPr/>
      </dsp:nvSpPr>
      <dsp:spPr>
        <a:xfrm>
          <a:off x="2576744" y="1289506"/>
          <a:ext cx="3076111" cy="85966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Lucida Grande"/>
              <a:ea typeface="Lucida Grande"/>
              <a:cs typeface="Lucida Grande"/>
            </a:rPr>
            <a:t>β</a:t>
          </a:r>
          <a:r>
            <a:rPr lang="en-US" sz="3000" b="0" kern="1200" dirty="0">
              <a:latin typeface="Lucida Grande"/>
              <a:ea typeface="Lucida Grande"/>
              <a:cs typeface="Lucida Grande"/>
            </a:rPr>
            <a:t> =  (X</a:t>
          </a:r>
          <a:r>
            <a:rPr lang="en-US" sz="3000" b="0" kern="1200" baseline="30000" dirty="0">
              <a:latin typeface="Lucida Grande"/>
              <a:ea typeface="Lucida Grande"/>
              <a:cs typeface="Lucida Grande"/>
            </a:rPr>
            <a:t>T</a:t>
          </a:r>
          <a:r>
            <a:rPr lang="en-US" sz="3000" b="0" kern="1200" dirty="0">
              <a:latin typeface="Lucida Grande"/>
              <a:ea typeface="Lucida Grande"/>
              <a:cs typeface="Lucida Grande"/>
            </a:rPr>
            <a:t>X)</a:t>
          </a:r>
          <a:r>
            <a:rPr lang="en-US" sz="3000" b="0" kern="1200" baseline="30000" dirty="0">
              <a:latin typeface="Lucida Grande"/>
              <a:ea typeface="Lucida Grande"/>
              <a:cs typeface="Lucida Grande"/>
            </a:rPr>
            <a:t>-1</a:t>
          </a:r>
          <a:r>
            <a:rPr lang="en-US" sz="3000" b="0" kern="1200" dirty="0">
              <a:latin typeface="Lucida Grande"/>
              <a:ea typeface="Lucida Grande"/>
              <a:cs typeface="Lucida Grande"/>
            </a:rPr>
            <a:t>X</a:t>
          </a:r>
          <a:r>
            <a:rPr lang="en-US" sz="3000" b="0" kern="1200" baseline="30000" dirty="0">
              <a:latin typeface="Lucida Grande"/>
              <a:ea typeface="Lucida Grande"/>
              <a:cs typeface="Lucida Grande"/>
            </a:rPr>
            <a:t>T</a:t>
          </a:r>
          <a:r>
            <a:rPr lang="en-US" sz="3000" b="0" kern="1200" dirty="0">
              <a:latin typeface="Lucida Grande"/>
              <a:ea typeface="Lucida Grande"/>
              <a:cs typeface="Lucida Grande"/>
            </a:rPr>
            <a:t>y</a:t>
          </a:r>
          <a:endParaRPr lang="en-US" sz="3000" b="0" kern="1200" dirty="0"/>
        </a:p>
      </dsp:txBody>
      <dsp:txXfrm>
        <a:off x="2601923" y="1314685"/>
        <a:ext cx="3025753" cy="809309"/>
      </dsp:txXfrm>
    </dsp:sp>
    <dsp:sp modelId="{4228F11A-8AFE-6C45-9AAE-279A3DC60D25}">
      <dsp:nvSpPr>
        <dsp:cNvPr id="0" name=""/>
        <dsp:cNvSpPr/>
      </dsp:nvSpPr>
      <dsp:spPr>
        <a:xfrm rot="5400000">
          <a:off x="3953612" y="2170666"/>
          <a:ext cx="322375" cy="3868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998745" y="2202903"/>
        <a:ext cx="232110" cy="225663"/>
      </dsp:txXfrm>
    </dsp:sp>
    <dsp:sp modelId="{367BFBD7-C436-9D44-BB37-5EA66ED69738}">
      <dsp:nvSpPr>
        <dsp:cNvPr id="0" name=""/>
        <dsp:cNvSpPr/>
      </dsp:nvSpPr>
      <dsp:spPr>
        <a:xfrm>
          <a:off x="3089127" y="2579008"/>
          <a:ext cx="2051344" cy="19469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146151" y="2636032"/>
        <a:ext cx="1937296" cy="183290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A040-7660-ED45-BD82-5C87D2DCDACA}">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Voxel-wise t-statistic</a:t>
          </a:r>
        </a:p>
      </dsp:txBody>
      <dsp:txXfrm>
        <a:off x="33499" y="1579724"/>
        <a:ext cx="1545106" cy="904550"/>
      </dsp:txXfrm>
    </dsp:sp>
    <dsp:sp modelId="{0013603F-E444-564A-BC78-A80633B6E64E}">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1912856"/>
        <a:ext cx="237646" cy="238286"/>
      </dsp:txXfrm>
    </dsp:sp>
    <dsp:sp modelId="{1851857D-14FE-7E43-AF38-D05F499413F1}">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3D t-statistic map</a:t>
          </a:r>
        </a:p>
      </dsp:txBody>
      <dsp:txXfrm>
        <a:off x="2275446" y="1579724"/>
        <a:ext cx="1545106" cy="904550"/>
      </dsp:txXfrm>
    </dsp:sp>
    <dsp:sp modelId="{846A07A4-8CF7-664A-95DC-2663F5136E31}">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1912856"/>
        <a:ext cx="237646" cy="238286"/>
      </dsp:txXfrm>
    </dsp:sp>
    <dsp:sp modelId="{B866F597-EEA4-7F40-A683-8711D6BD0A30}">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Final result</a:t>
          </a:r>
        </a:p>
      </dsp:txBody>
      <dsp:txXfrm>
        <a:off x="4517393" y="1579724"/>
        <a:ext cx="1545106" cy="9045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A040-7660-ED45-BD82-5C87D2DCDACA}">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Voxel-wise t-statistic</a:t>
          </a:r>
        </a:p>
      </dsp:txBody>
      <dsp:txXfrm>
        <a:off x="33499" y="1579724"/>
        <a:ext cx="1545106" cy="904550"/>
      </dsp:txXfrm>
    </dsp:sp>
    <dsp:sp modelId="{0013603F-E444-564A-BC78-A80633B6E64E}">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1912856"/>
        <a:ext cx="237646" cy="238286"/>
      </dsp:txXfrm>
    </dsp:sp>
    <dsp:sp modelId="{1851857D-14FE-7E43-AF38-D05F499413F1}">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3D t-statistic map</a:t>
          </a:r>
        </a:p>
      </dsp:txBody>
      <dsp:txXfrm>
        <a:off x="2275446" y="1579724"/>
        <a:ext cx="1545106" cy="904550"/>
      </dsp:txXfrm>
    </dsp:sp>
    <dsp:sp modelId="{846A07A4-8CF7-664A-95DC-2663F5136E31}">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1912856"/>
        <a:ext cx="237646" cy="238286"/>
      </dsp:txXfrm>
    </dsp:sp>
    <dsp:sp modelId="{B866F597-EEA4-7F40-A683-8711D6BD0A30}">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Final result</a:t>
          </a:r>
        </a:p>
      </dsp:txBody>
      <dsp:txXfrm>
        <a:off x="4517393" y="1579724"/>
        <a:ext cx="1545106" cy="9045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371ED-6B8A-EA41-8F3E-7C5031C2B754}">
      <dsp:nvSpPr>
        <dsp:cNvPr id="0" name=""/>
        <dsp:cNvSpPr/>
      </dsp:nvSpPr>
      <dsp:spPr>
        <a:xfrm>
          <a:off x="0" y="0"/>
          <a:ext cx="4040188" cy="889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Y(t) = </a:t>
          </a:r>
          <a:r>
            <a:rPr lang="de-DE" sz="1700" kern="1200" dirty="0"/>
            <a:t> </a:t>
          </a:r>
          <a:r>
            <a:rPr lang="en-US" sz="1700" b="1" kern="1200" dirty="0">
              <a:ln/>
              <a:latin typeface="Lucida Grande"/>
              <a:ea typeface="Lucida Grande"/>
              <a:cs typeface="Lucida Grande"/>
            </a:rPr>
            <a:t>β1</a:t>
          </a:r>
          <a:r>
            <a:rPr lang="de-DE" sz="1700" kern="1200" dirty="0">
              <a:ln/>
            </a:rPr>
            <a:t>*X1(t)</a:t>
          </a:r>
          <a:r>
            <a:rPr lang="de-DE" sz="1700" kern="1200" dirty="0"/>
            <a:t>  + </a:t>
          </a:r>
          <a:r>
            <a:rPr lang="en-US" sz="1700" b="1" kern="1200" dirty="0">
              <a:ln/>
              <a:latin typeface="Lucida Grande"/>
              <a:ea typeface="Lucida Grande"/>
              <a:cs typeface="Lucida Grande"/>
            </a:rPr>
            <a:t>β2</a:t>
          </a:r>
          <a:r>
            <a:rPr lang="de-DE" sz="1700" kern="1200" dirty="0">
              <a:ln/>
            </a:rPr>
            <a:t>* X2(t)</a:t>
          </a:r>
          <a:r>
            <a:rPr lang="de-DE" sz="1700" kern="1200" dirty="0"/>
            <a:t> + c  +  </a:t>
          </a:r>
          <a:r>
            <a:rPr lang="de-DE" sz="1700" kern="1200" dirty="0" err="1"/>
            <a:t>e</a:t>
          </a:r>
          <a:r>
            <a:rPr lang="de-DE" sz="1700" kern="1200" dirty="0"/>
            <a:t>(t)</a:t>
          </a:r>
          <a:endParaRPr lang="en-US" sz="1700" kern="1200" dirty="0"/>
        </a:p>
      </dsp:txBody>
      <dsp:txXfrm>
        <a:off x="26040" y="26040"/>
        <a:ext cx="3988108" cy="836974"/>
      </dsp:txXfrm>
    </dsp:sp>
    <dsp:sp modelId="{660778B8-7D16-094E-BFB8-EB22D282280F}">
      <dsp:nvSpPr>
        <dsp:cNvPr id="0" name=""/>
        <dsp:cNvSpPr/>
      </dsp:nvSpPr>
      <dsp:spPr>
        <a:xfrm rot="5400000">
          <a:off x="1853396" y="911280"/>
          <a:ext cx="333395" cy="400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900072" y="944619"/>
        <a:ext cx="240044" cy="233377"/>
      </dsp:txXfrm>
    </dsp:sp>
    <dsp:sp modelId="{525A67C2-365A-2A4C-99C6-0AD48F0012A5}">
      <dsp:nvSpPr>
        <dsp:cNvPr id="0" name=""/>
        <dsp:cNvSpPr/>
      </dsp:nvSpPr>
      <dsp:spPr>
        <a:xfrm>
          <a:off x="1131054" y="1333581"/>
          <a:ext cx="1778079" cy="889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[ 1  -1  ]</a:t>
          </a:r>
        </a:p>
      </dsp:txBody>
      <dsp:txXfrm>
        <a:off x="1157094" y="1359621"/>
        <a:ext cx="1725999" cy="836974"/>
      </dsp:txXfrm>
    </dsp:sp>
    <dsp:sp modelId="{197F4F75-2204-A64D-A131-E0A4F5C48035}">
      <dsp:nvSpPr>
        <dsp:cNvPr id="0" name=""/>
        <dsp:cNvSpPr/>
      </dsp:nvSpPr>
      <dsp:spPr>
        <a:xfrm rot="5400000">
          <a:off x="1853396" y="2244862"/>
          <a:ext cx="333395" cy="4000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1900072" y="2278201"/>
        <a:ext cx="240044" cy="233377"/>
      </dsp:txXfrm>
    </dsp:sp>
    <dsp:sp modelId="{5E6C2C1A-8B4F-1347-80DF-0BAB5D22E8A1}">
      <dsp:nvSpPr>
        <dsp:cNvPr id="0" name=""/>
        <dsp:cNvSpPr/>
      </dsp:nvSpPr>
      <dsp:spPr>
        <a:xfrm>
          <a:off x="1131054" y="2667163"/>
          <a:ext cx="1778079" cy="889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n/>
              <a:latin typeface="Lucida Grande"/>
              <a:ea typeface="Lucida Grande"/>
              <a:cs typeface="Lucida Grande"/>
            </a:rPr>
            <a:t>β</a:t>
          </a:r>
          <a:r>
            <a:rPr lang="en-US" sz="3600" kern="1200" dirty="0"/>
            <a:t>1-</a:t>
          </a:r>
          <a:r>
            <a:rPr lang="en-US" sz="3600" b="1" kern="1200" dirty="0">
              <a:ln/>
              <a:latin typeface="Lucida Grande"/>
              <a:ea typeface="Lucida Grande"/>
              <a:cs typeface="Lucida Grande"/>
            </a:rPr>
            <a:t>β</a:t>
          </a:r>
          <a:r>
            <a:rPr lang="en-US" sz="3600" kern="1200" dirty="0"/>
            <a:t>2</a:t>
          </a:r>
        </a:p>
      </dsp:txBody>
      <dsp:txXfrm>
        <a:off x="1157094" y="2693203"/>
        <a:ext cx="1725999" cy="8369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9E3EB-12F3-B741-893E-F08F59EAEA8E}">
      <dsp:nvSpPr>
        <dsp:cNvPr id="0" name=""/>
        <dsp:cNvSpPr/>
      </dsp:nvSpPr>
      <dsp:spPr>
        <a:xfrm>
          <a:off x="2020291" y="2284411"/>
          <a:ext cx="471724" cy="1533064"/>
        </a:xfrm>
        <a:custGeom>
          <a:avLst/>
          <a:gdLst/>
          <a:ahLst/>
          <a:cxnLst/>
          <a:rect l="0" t="0" r="0" b="0"/>
          <a:pathLst>
            <a:path>
              <a:moveTo>
                <a:pt x="471724" y="0"/>
              </a:moveTo>
              <a:lnTo>
                <a:pt x="235862" y="0"/>
              </a:lnTo>
              <a:lnTo>
                <a:pt x="235862" y="1533064"/>
              </a:lnTo>
              <a:lnTo>
                <a:pt x="0" y="15330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16054" y="3010843"/>
        <a:ext cx="80199" cy="80199"/>
      </dsp:txXfrm>
    </dsp:sp>
    <dsp:sp modelId="{43DA70DF-5466-B641-9D22-447228E76260}">
      <dsp:nvSpPr>
        <dsp:cNvPr id="0" name=""/>
        <dsp:cNvSpPr/>
      </dsp:nvSpPr>
      <dsp:spPr>
        <a:xfrm>
          <a:off x="2020291" y="2238691"/>
          <a:ext cx="471724" cy="91440"/>
        </a:xfrm>
        <a:custGeom>
          <a:avLst/>
          <a:gdLst/>
          <a:ahLst/>
          <a:cxnLst/>
          <a:rect l="0" t="0" r="0" b="0"/>
          <a:pathLst>
            <a:path>
              <a:moveTo>
                <a:pt x="471724" y="45720"/>
              </a:moveTo>
              <a:lnTo>
                <a:pt x="235862" y="45720"/>
              </a:lnTo>
              <a:lnTo>
                <a:pt x="235862" y="47937"/>
              </a:lnTo>
              <a:lnTo>
                <a:pt x="0" y="4793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4360" y="2272617"/>
        <a:ext cx="23586" cy="23586"/>
      </dsp:txXfrm>
    </dsp:sp>
    <dsp:sp modelId="{BAB58744-859C-CD41-B485-48816B4568E7}">
      <dsp:nvSpPr>
        <dsp:cNvPr id="0" name=""/>
        <dsp:cNvSpPr/>
      </dsp:nvSpPr>
      <dsp:spPr>
        <a:xfrm>
          <a:off x="2020291" y="732133"/>
          <a:ext cx="471724" cy="1552277"/>
        </a:xfrm>
        <a:custGeom>
          <a:avLst/>
          <a:gdLst/>
          <a:ahLst/>
          <a:cxnLst/>
          <a:rect l="0" t="0" r="0" b="0"/>
          <a:pathLst>
            <a:path>
              <a:moveTo>
                <a:pt x="471724" y="1552277"/>
              </a:moveTo>
              <a:lnTo>
                <a:pt x="235862" y="1552277"/>
              </a:lnTo>
              <a:lnTo>
                <a:pt x="235862" y="0"/>
              </a:lnTo>
              <a:lnTo>
                <a:pt x="0"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15594" y="1467713"/>
        <a:ext cx="81118" cy="81118"/>
      </dsp:txXfrm>
    </dsp:sp>
    <dsp:sp modelId="{F2411FD2-E9F7-5E49-A859-0D3C367C04AB}">
      <dsp:nvSpPr>
        <dsp:cNvPr id="0" name=""/>
        <dsp:cNvSpPr/>
      </dsp:nvSpPr>
      <dsp:spPr>
        <a:xfrm>
          <a:off x="2464165" y="1633143"/>
          <a:ext cx="1358236" cy="130253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Voxel-wise one-sample t-test</a:t>
          </a:r>
        </a:p>
      </dsp:txBody>
      <dsp:txXfrm>
        <a:off x="2464165" y="1633143"/>
        <a:ext cx="1358236" cy="1302534"/>
      </dsp:txXfrm>
    </dsp:sp>
    <dsp:sp modelId="{EF2DB43A-76A4-C94A-82DC-71935EE650C2}">
      <dsp:nvSpPr>
        <dsp:cNvPr id="0" name=""/>
        <dsp:cNvSpPr/>
      </dsp:nvSpPr>
      <dsp:spPr>
        <a:xfrm>
          <a:off x="389643" y="2398"/>
          <a:ext cx="1630647" cy="1459469"/>
        </a:xfrm>
        <a:prstGeom prst="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2398"/>
        <a:ext cx="1630647" cy="1459469"/>
      </dsp:txXfrm>
    </dsp:sp>
    <dsp:sp modelId="{83849EE1-C3DE-854F-8EF8-ACFCEDD4651F}">
      <dsp:nvSpPr>
        <dsp:cNvPr id="0" name=""/>
        <dsp:cNvSpPr/>
      </dsp:nvSpPr>
      <dsp:spPr>
        <a:xfrm>
          <a:off x="389643" y="1586155"/>
          <a:ext cx="1630647" cy="1400945"/>
        </a:xfrm>
        <a:prstGeom prst="rect">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1586155"/>
        <a:ext cx="1630647" cy="1400945"/>
      </dsp:txXfrm>
    </dsp:sp>
    <dsp:sp modelId="{7695B123-4244-B846-AB99-A885D596CA1C}">
      <dsp:nvSpPr>
        <dsp:cNvPr id="0" name=""/>
        <dsp:cNvSpPr/>
      </dsp:nvSpPr>
      <dsp:spPr>
        <a:xfrm>
          <a:off x="389643" y="3111388"/>
          <a:ext cx="1630647" cy="1412175"/>
        </a:xfrm>
        <a:prstGeom prst="rect">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3111388"/>
        <a:ext cx="1630647" cy="14121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826D6-882A-44B9-A28B-1515110EED6A}"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419FB-C44D-470A-BE4D-406517D25FCE}" type="slidenum">
              <a:rPr lang="en-US" smtClean="0"/>
              <a:t>‹#›</a:t>
            </a:fld>
            <a:endParaRPr lang="en-US"/>
          </a:p>
        </p:txBody>
      </p:sp>
    </p:spTree>
    <p:extLst>
      <p:ext uri="{BB962C8B-B14F-4D97-AF65-F5344CB8AC3E}">
        <p14:creationId xmlns:p14="http://schemas.microsoft.com/office/powerpoint/2010/main" val="112313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help us better understand the analysis steps, </a:t>
            </a:r>
            <a:r>
              <a:rPr lang="en-US" dirty="0"/>
              <a:t>let’s use an example.</a:t>
            </a:r>
          </a:p>
          <a:p>
            <a:r>
              <a:rPr lang="en-US" baseline="0" dirty="0"/>
              <a:t>Let’s say we have conducted a </a:t>
            </a:r>
            <a:r>
              <a:rPr lang="en-US" baseline="0" dirty="0" err="1"/>
              <a:t>calssical</a:t>
            </a:r>
            <a:r>
              <a:rPr lang="en-US" baseline="0" dirty="0"/>
              <a:t> experiment in the visual system, a </a:t>
            </a:r>
            <a:r>
              <a:rPr lang="en-US" baseline="0" dirty="0" err="1"/>
              <a:t>flickerign</a:t>
            </a:r>
            <a:r>
              <a:rPr lang="en-US" baseline="0" dirty="0"/>
              <a:t> checkerboard.</a:t>
            </a:r>
          </a:p>
          <a:p>
            <a:r>
              <a:rPr lang="en-US" baseline="0" dirty="0"/>
              <a:t>In this experiment, we want to find out which brain areas are active when subjects view a flickering checkerboard compared to when they view a gray background.</a:t>
            </a:r>
            <a:endParaRPr lang="en-US" dirty="0"/>
          </a:p>
          <a:p>
            <a:r>
              <a:rPr lang="en-US" dirty="0"/>
              <a:t>We</a:t>
            </a:r>
            <a:r>
              <a:rPr lang="en-US" baseline="0" dirty="0"/>
              <a:t> have shown to every volunteer a checkerboard for e.g. 20 second interleaved with a 20 s rest, and we will measure a whole brain volume every 2 seconds, for e.g. to minutes or so.</a:t>
            </a:r>
          </a:p>
          <a:p>
            <a:endParaRPr lang="en-US" dirty="0"/>
          </a:p>
          <a:p>
            <a:endParaRPr lang="en-US" dirty="0"/>
          </a:p>
          <a:p>
            <a:r>
              <a:rPr lang="en-US" dirty="0" err="1"/>
              <a:t>Matlab</a:t>
            </a:r>
            <a:r>
              <a:rPr lang="en-US" dirty="0"/>
              <a:t> code to generate</a:t>
            </a:r>
            <a:r>
              <a:rPr lang="en-US" baseline="0" dirty="0"/>
              <a:t> stimulus, BOLD and shifted BOLD</a:t>
            </a:r>
            <a:br>
              <a:rPr lang="en-US" baseline="0" dirty="0"/>
            </a:br>
            <a:r>
              <a:rPr lang="en-US" baseline="0" dirty="0"/>
              <a:t>X = [1 1 1 1 1 1 1 1 0 0 0 0 0 0 0 0 1 1 1 1 1 1 1 1 0 0 0 0 0 0 0 0 1 1 1 1 1 1 1 1 0 0 0 0 0 0 0 0];</a:t>
            </a:r>
          </a:p>
          <a:p>
            <a:r>
              <a:rPr lang="en-US" baseline="0" dirty="0"/>
              <a:t>bf = </a:t>
            </a:r>
            <a:r>
              <a:rPr lang="en-US" baseline="0" dirty="0" err="1"/>
              <a:t>spm_get_bf</a:t>
            </a:r>
            <a:r>
              <a:rPr lang="en-US" baseline="0" dirty="0"/>
              <a:t>; % indicated a </a:t>
            </a:r>
            <a:r>
              <a:rPr lang="en-US" baseline="0" dirty="0" err="1"/>
              <a:t>tr</a:t>
            </a:r>
            <a:r>
              <a:rPr lang="en-US" baseline="0" dirty="0"/>
              <a:t> of 2.5</a:t>
            </a:r>
          </a:p>
          <a:p>
            <a:r>
              <a:rPr lang="en-US" baseline="0" dirty="0"/>
              <a:t>Y = </a:t>
            </a:r>
            <a:r>
              <a:rPr lang="en-US" baseline="0" dirty="0" err="1"/>
              <a:t>conv</a:t>
            </a:r>
            <a:r>
              <a:rPr lang="en-US" baseline="0" dirty="0"/>
              <a:t>(</a:t>
            </a:r>
            <a:r>
              <a:rPr lang="en-US" baseline="0" dirty="0" err="1"/>
              <a:t>X,bf.bf</a:t>
            </a:r>
            <a:r>
              <a:rPr lang="en-US" baseline="0" dirty="0"/>
              <a:t>);</a:t>
            </a:r>
          </a:p>
          <a:p>
            <a:r>
              <a:rPr lang="tr-TR" dirty="0"/>
              <a:t>Ye = </a:t>
            </a:r>
            <a:r>
              <a:rPr lang="tr-TR" dirty="0" err="1"/>
              <a:t>Y+randn</a:t>
            </a:r>
            <a:r>
              <a:rPr lang="tr-TR" dirty="0"/>
              <a:t>(size(Y)).*0.2;</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a:t>
            </a:fld>
            <a:endParaRPr lang="en-US"/>
          </a:p>
        </p:txBody>
      </p:sp>
    </p:spTree>
    <p:extLst>
      <p:ext uri="{BB962C8B-B14F-4D97-AF65-F5344CB8AC3E}">
        <p14:creationId xmlns:p14="http://schemas.microsoft.com/office/powerpoint/2010/main" val="402632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a:t>
            </a:r>
            <a:r>
              <a:rPr lang="en-US" baseline="0" dirty="0"/>
              <a:t> we get from beta estimates to making statistical inference? Rejecting the null hypothesis? </a:t>
            </a:r>
          </a:p>
          <a:p>
            <a:r>
              <a:rPr lang="en-US" dirty="0"/>
              <a:t>The good thing is that beta</a:t>
            </a:r>
            <a:r>
              <a:rPr lang="en-US" baseline="0" dirty="0"/>
              <a:t> estimated </a:t>
            </a:r>
            <a:r>
              <a:rPr lang="en-US" baseline="0" dirty="0" err="1"/>
              <a:t>devided</a:t>
            </a:r>
            <a:r>
              <a:rPr lang="en-US" baseline="0" dirty="0"/>
              <a:t> by its standard </a:t>
            </a:r>
            <a:r>
              <a:rPr lang="en-US" baseline="0" dirty="0" err="1"/>
              <a:t>eroor</a:t>
            </a:r>
            <a:r>
              <a:rPr lang="en-US" baseline="0" dirty="0"/>
              <a:t> is a t-statistic with a t-distribution. So to know </a:t>
            </a:r>
            <a:r>
              <a:rPr lang="en-US" baseline="0" dirty="0" err="1"/>
              <a:t>wheter</a:t>
            </a:r>
            <a:r>
              <a:rPr lang="en-US" baseline="0" dirty="0"/>
              <a:t> an activation in one voxel is significant is relatively </a:t>
            </a:r>
            <a:r>
              <a:rPr lang="en-US" baseline="0" dirty="0" err="1"/>
              <a:t>straifhtforward</a:t>
            </a:r>
            <a:r>
              <a:rPr lang="en-US" baseline="0" dirty="0"/>
              <a:t>.</a:t>
            </a:r>
          </a:p>
          <a:p>
            <a:r>
              <a:rPr lang="en-US" baseline="0" dirty="0"/>
              <a:t>If we had just one voxel, we would have computed the t-statistic, and then depending on the degrees of freedom determined if it exceeds the critical value. </a:t>
            </a:r>
          </a:p>
          <a:p>
            <a:r>
              <a:rPr lang="en-US" baseline="0" dirty="0"/>
              <a:t>However, we are doing the same statistical test for MANY voxels. SO the probability that we find a significant voxel simply by chance increases. This is the multiple comparison problem that is encountered anywhere in statistics. In fMRI it is particularly prominent, because the number if singe tests is enormous. </a:t>
            </a:r>
          </a:p>
          <a:p>
            <a:r>
              <a:rPr lang="en-US" baseline="0" dirty="0"/>
              <a:t>There are several ways and philosophies for </a:t>
            </a:r>
            <a:r>
              <a:rPr lang="en-US" baseline="0" dirty="0" err="1"/>
              <a:t>dealign</a:t>
            </a:r>
            <a:r>
              <a:rPr lang="en-US" baseline="0" dirty="0"/>
              <a:t> with it, I won’t go into details right now. The important thing is that any voxel wise analysis MUST deal with this problem in some way.</a:t>
            </a:r>
          </a:p>
        </p:txBody>
      </p:sp>
      <p:sp>
        <p:nvSpPr>
          <p:cNvPr id="4" name="Slide Number Placeholder 3"/>
          <p:cNvSpPr>
            <a:spLocks noGrp="1"/>
          </p:cNvSpPr>
          <p:nvPr>
            <p:ph type="sldNum" sz="quarter" idx="10"/>
          </p:nvPr>
        </p:nvSpPr>
        <p:spPr/>
        <p:txBody>
          <a:bodyPr/>
          <a:lstStyle/>
          <a:p>
            <a:fld id="{A8A6E086-2C0B-8A4E-9EE7-478F9D228A54}" type="slidenum">
              <a:rPr lang="en-US" smtClean="0"/>
              <a:t>14</a:t>
            </a:fld>
            <a:endParaRPr lang="en-US"/>
          </a:p>
        </p:txBody>
      </p:sp>
    </p:spTree>
    <p:extLst>
      <p:ext uri="{BB962C8B-B14F-4D97-AF65-F5344CB8AC3E}">
        <p14:creationId xmlns:p14="http://schemas.microsoft.com/office/powerpoint/2010/main" val="1490492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that it fits nicely?</a:t>
            </a:r>
          </a:p>
          <a:p>
            <a:r>
              <a:rPr lang="en-US" dirty="0"/>
              <a:t>Using a least square estimation of a linear regression, called the </a:t>
            </a:r>
            <a:r>
              <a:rPr lang="en-US" dirty="0" err="1"/>
              <a:t>genral</a:t>
            </a:r>
            <a:r>
              <a:rPr lang="en-US" baseline="0" dirty="0"/>
              <a:t> linear model (GLM)</a:t>
            </a:r>
          </a:p>
          <a:p>
            <a:r>
              <a:rPr lang="en-US" baseline="0" dirty="0"/>
              <a:t>The assumption behind </a:t>
            </a:r>
            <a:r>
              <a:rPr lang="en-US" baseline="0" dirty="0" err="1"/>
              <a:t>glm</a:t>
            </a:r>
            <a:r>
              <a:rPr lang="en-US" baseline="0" dirty="0"/>
              <a:t> is that you signal Y consists of a sum of the </a:t>
            </a:r>
            <a:r>
              <a:rPr lang="en-US" baseline="0" dirty="0" err="1"/>
              <a:t>folloing</a:t>
            </a:r>
            <a:r>
              <a:rPr lang="en-US" baseline="0" dirty="0"/>
              <a:t> terms:</a:t>
            </a:r>
          </a:p>
          <a:p>
            <a:r>
              <a:rPr lang="en-US" baseline="0" dirty="0" err="1"/>
              <a:t>Modelled</a:t>
            </a:r>
            <a:r>
              <a:rPr lang="en-US" baseline="0" dirty="0"/>
              <a:t> response (</a:t>
            </a:r>
            <a:r>
              <a:rPr lang="en-US" baseline="0" dirty="0" err="1"/>
              <a:t>regressor</a:t>
            </a:r>
            <a:r>
              <a:rPr lang="en-US" baseline="0" dirty="0"/>
              <a:t>)</a:t>
            </a:r>
          </a:p>
          <a:p>
            <a:r>
              <a:rPr lang="en-US" baseline="0" dirty="0"/>
              <a:t>Constant offset (which is not so important)</a:t>
            </a:r>
          </a:p>
          <a:p>
            <a:r>
              <a:rPr lang="en-US" baseline="0" dirty="0"/>
              <a:t>And some residual error (scanner noise, confounds, </a:t>
            </a:r>
            <a:r>
              <a:rPr lang="en-US" baseline="0" dirty="0" err="1"/>
              <a:t>etc</a:t>
            </a:r>
            <a:r>
              <a:rPr lang="en-US" baseline="0" dirty="0"/>
              <a:t>)</a:t>
            </a:r>
          </a:p>
          <a:p>
            <a:r>
              <a:rPr lang="en-US" baseline="0" dirty="0"/>
              <a:t>Where beta term, </a:t>
            </a:r>
            <a:r>
              <a:rPr lang="en-US" baseline="0" dirty="0" err="1"/>
              <a:t>aslo</a:t>
            </a:r>
            <a:r>
              <a:rPr lang="en-US" baseline="0" dirty="0"/>
              <a:t> called the beta weight,  reflects how well your model fits the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17</a:t>
            </a:fld>
            <a:endParaRPr lang="en-US"/>
          </a:p>
        </p:txBody>
      </p:sp>
    </p:spTree>
    <p:extLst>
      <p:ext uri="{BB962C8B-B14F-4D97-AF65-F5344CB8AC3E}">
        <p14:creationId xmlns:p14="http://schemas.microsoft.com/office/powerpoint/2010/main" val="3760673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a:t>
            </a:r>
            <a:r>
              <a:rPr lang="en-US" baseline="0" dirty="0"/>
              <a:t> we get from beta estimates to making statistical inference? Rejecting the null hypothesis? </a:t>
            </a:r>
          </a:p>
          <a:p>
            <a:r>
              <a:rPr lang="en-US" dirty="0"/>
              <a:t>The good thing is that beta</a:t>
            </a:r>
            <a:r>
              <a:rPr lang="en-US" baseline="0" dirty="0"/>
              <a:t> estimated </a:t>
            </a:r>
            <a:r>
              <a:rPr lang="en-US" baseline="0" dirty="0" err="1"/>
              <a:t>devided</a:t>
            </a:r>
            <a:r>
              <a:rPr lang="en-US" baseline="0" dirty="0"/>
              <a:t> by its standard </a:t>
            </a:r>
            <a:r>
              <a:rPr lang="en-US" baseline="0" dirty="0" err="1"/>
              <a:t>eroor</a:t>
            </a:r>
            <a:r>
              <a:rPr lang="en-US" baseline="0" dirty="0"/>
              <a:t> is a t-statistic with a t-distribution. So to know </a:t>
            </a:r>
            <a:r>
              <a:rPr lang="en-US" baseline="0" dirty="0" err="1"/>
              <a:t>wheter</a:t>
            </a:r>
            <a:r>
              <a:rPr lang="en-US" baseline="0" dirty="0"/>
              <a:t> an activation in one voxel is significant is relatively </a:t>
            </a:r>
            <a:r>
              <a:rPr lang="en-US" baseline="0" dirty="0" err="1"/>
              <a:t>straifhtforward</a:t>
            </a:r>
            <a:r>
              <a:rPr lang="en-US" baseline="0" dirty="0"/>
              <a:t>.</a:t>
            </a:r>
          </a:p>
          <a:p>
            <a:r>
              <a:rPr lang="en-US" baseline="0" dirty="0"/>
              <a:t>If we had just one voxel, we would have computed the t-statistic, and then depending on the degrees of freedom determined if it exceeds the critical value. </a:t>
            </a:r>
          </a:p>
          <a:p>
            <a:r>
              <a:rPr lang="en-US" baseline="0" dirty="0"/>
              <a:t>However, we are doing the same statistical test for MANY voxels. SO the probability that we find a significant voxel simply by chance increases. This is the multiple comparison problem that is encountered anywhere in statistics. In fMRI it is particularly prominent, because the number if singe tests is enormous. </a:t>
            </a:r>
          </a:p>
          <a:p>
            <a:r>
              <a:rPr lang="en-US" baseline="0" dirty="0"/>
              <a:t>There are several ways and philosophies for </a:t>
            </a:r>
            <a:r>
              <a:rPr lang="en-US" baseline="0" dirty="0" err="1"/>
              <a:t>dealign</a:t>
            </a:r>
            <a:r>
              <a:rPr lang="en-US" baseline="0" dirty="0"/>
              <a:t> with it, I won’t go into details right now. The important thing is that any voxel wise analysis MUST deal with this problem in some way.</a:t>
            </a:r>
          </a:p>
        </p:txBody>
      </p:sp>
      <p:sp>
        <p:nvSpPr>
          <p:cNvPr id="4" name="Slide Number Placeholder 3"/>
          <p:cNvSpPr>
            <a:spLocks noGrp="1"/>
          </p:cNvSpPr>
          <p:nvPr>
            <p:ph type="sldNum" sz="quarter" idx="10"/>
          </p:nvPr>
        </p:nvSpPr>
        <p:spPr/>
        <p:txBody>
          <a:bodyPr/>
          <a:lstStyle/>
          <a:p>
            <a:fld id="{A8A6E086-2C0B-8A4E-9EE7-478F9D228A54}" type="slidenum">
              <a:rPr lang="en-US" smtClean="0"/>
              <a:t>18</a:t>
            </a:fld>
            <a:endParaRPr lang="en-US"/>
          </a:p>
        </p:txBody>
      </p:sp>
    </p:spTree>
    <p:extLst>
      <p:ext uri="{BB962C8B-B14F-4D97-AF65-F5344CB8AC3E}">
        <p14:creationId xmlns:p14="http://schemas.microsoft.com/office/powerpoint/2010/main" val="1490492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you can have as many</a:t>
            </a:r>
            <a:r>
              <a:rPr lang="en-US" baseline="0" dirty="0"/>
              <a:t> </a:t>
            </a:r>
            <a:r>
              <a:rPr lang="en-US" baseline="0" dirty="0" err="1"/>
              <a:t>regressors</a:t>
            </a:r>
            <a:r>
              <a:rPr lang="en-US" baseline="0" dirty="0"/>
              <a:t> as you like; some of them will be you experimental conditions; some of them will be confound </a:t>
            </a:r>
            <a:r>
              <a:rPr lang="en-US" baseline="0" dirty="0" err="1"/>
              <a:t>regressors</a:t>
            </a:r>
            <a:r>
              <a:rPr lang="en-US" baseline="0" dirty="0"/>
              <a:t>, the so-called “nuisance </a:t>
            </a:r>
            <a:r>
              <a:rPr lang="en-US" baseline="0" dirty="0" err="1"/>
              <a:t>regressors</a:t>
            </a:r>
            <a:r>
              <a:rPr lang="en-US" baseline="0" dirty="0"/>
              <a:t>”. </a:t>
            </a:r>
          </a:p>
          <a:p>
            <a:r>
              <a:rPr lang="en-US" baseline="0" dirty="0"/>
              <a:t>They all </a:t>
            </a:r>
            <a:r>
              <a:rPr lang="en-US" baseline="0" dirty="0" err="1"/>
              <a:t>comprize</a:t>
            </a:r>
            <a:r>
              <a:rPr lang="en-US" baseline="0" dirty="0"/>
              <a:t> a matrix called the design matrix. </a:t>
            </a:r>
          </a:p>
          <a:p>
            <a:r>
              <a:rPr lang="en-US" baseline="0" dirty="0"/>
              <a:t>Here I have taken the most complex design matrix I could find in with </a:t>
            </a:r>
            <a:r>
              <a:rPr lang="en-US" baseline="0" dirty="0" err="1"/>
              <a:t>google</a:t>
            </a:r>
            <a:r>
              <a:rPr lang="en-US" baseline="0" dirty="0"/>
              <a:t>, I think it contains around 70 </a:t>
            </a:r>
            <a:r>
              <a:rPr lang="en-US" baseline="0" dirty="0" err="1"/>
              <a:t>regressors</a:t>
            </a:r>
            <a:r>
              <a:rPr lang="en-US" baseline="0" dirty="0"/>
              <a:t>. </a:t>
            </a:r>
          </a:p>
          <a:p>
            <a:r>
              <a:rPr lang="en-US" baseline="0" dirty="0"/>
              <a:t>They are located along the </a:t>
            </a:r>
            <a:r>
              <a:rPr lang="en-US" baseline="0" dirty="0" err="1"/>
              <a:t>colums</a:t>
            </a:r>
            <a:r>
              <a:rPr lang="en-US" baseline="0" dirty="0"/>
              <a:t>. Along the rows we have a time </a:t>
            </a:r>
            <a:r>
              <a:rPr lang="en-US" baseline="0" dirty="0" err="1"/>
              <a:t>dimenstion</a:t>
            </a:r>
            <a:r>
              <a:rPr lang="en-US" baseline="0" dirty="0"/>
              <a:t>. After the </a:t>
            </a:r>
            <a:r>
              <a:rPr lang="en-US" baseline="0" dirty="0" err="1"/>
              <a:t>glm</a:t>
            </a:r>
            <a:r>
              <a:rPr lang="en-US" baseline="0" dirty="0"/>
              <a:t> fit each of these </a:t>
            </a:r>
            <a:r>
              <a:rPr lang="en-US" baseline="0" dirty="0" err="1"/>
              <a:t>regressors</a:t>
            </a:r>
            <a:r>
              <a:rPr lang="en-US" baseline="0" dirty="0"/>
              <a:t> will have a beta estimate. </a:t>
            </a:r>
          </a:p>
          <a:p>
            <a:r>
              <a:rPr lang="en-US" baseline="0" dirty="0"/>
              <a:t>This offers a lot of flexibility about what you can do with beta estimates.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19</a:t>
            </a:fld>
            <a:endParaRPr lang="en-US"/>
          </a:p>
        </p:txBody>
      </p:sp>
    </p:spTree>
    <p:extLst>
      <p:ext uri="{BB962C8B-B14F-4D97-AF65-F5344CB8AC3E}">
        <p14:creationId xmlns:p14="http://schemas.microsoft.com/office/powerpoint/2010/main" val="522371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 </a:t>
            </a:r>
            <a:r>
              <a:rPr lang="en-US" baseline="0" dirty="0" err="1"/>
              <a:t>inportant</a:t>
            </a:r>
            <a:r>
              <a:rPr lang="en-US" baseline="0" dirty="0"/>
              <a:t> term in the general linear model analysis is contrast.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Contrast is just the linear combination of </a:t>
            </a:r>
            <a:r>
              <a:rPr lang="en-US" baseline="0" dirty="0" err="1"/>
              <a:t>bete</a:t>
            </a:r>
            <a:r>
              <a:rPr lang="en-US" baseline="0" dirty="0"/>
              <a:t> estimates that you are interested 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our example we have compared tow beta estimates, and the contrast was 1 -1 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you can test the statistical significance of more complex combinations of beta estimates.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way in which you combine the beta estimates is described by a </a:t>
            </a:r>
            <a:r>
              <a:rPr lang="en-US" baseline="0" dirty="0" err="1"/>
              <a:t>verctor</a:t>
            </a:r>
            <a:r>
              <a:rPr lang="en-US" baseline="0" dirty="0"/>
              <a:t> called contrast vector.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After you have combined the beta estimates according to the contrast vector, you get a contrast image – which is a 3D volume in which every voxel contains a result of beta combinations.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20</a:t>
            </a:fld>
            <a:endParaRPr lang="en-US"/>
          </a:p>
        </p:txBody>
      </p:sp>
    </p:spTree>
    <p:extLst>
      <p:ext uri="{BB962C8B-B14F-4D97-AF65-F5344CB8AC3E}">
        <p14:creationId xmlns:p14="http://schemas.microsoft.com/office/powerpoint/2010/main" val="3991187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the contrast images we are interested in,</a:t>
            </a:r>
            <a:r>
              <a:rPr lang="en-US" baseline="0" dirty="0"/>
              <a:t> i.e. </a:t>
            </a:r>
            <a:r>
              <a:rPr lang="en-US" baseline="0" dirty="0" err="1"/>
              <a:t>gocnigionon</a:t>
            </a:r>
            <a:r>
              <a:rPr lang="en-US" baseline="0" dirty="0"/>
              <a:t> A </a:t>
            </a:r>
            <a:r>
              <a:rPr lang="en-US" baseline="0" dirty="0" err="1"/>
              <a:t>vs</a:t>
            </a:r>
            <a:r>
              <a:rPr lang="en-US" baseline="0" dirty="0"/>
              <a:t> condition B, we are ready for the </a:t>
            </a:r>
            <a:r>
              <a:rPr lang="en-US" baseline="0" dirty="0" err="1"/>
              <a:t>gorup</a:t>
            </a:r>
            <a:r>
              <a:rPr lang="en-US" baseline="0" dirty="0"/>
              <a:t> analysis.</a:t>
            </a:r>
          </a:p>
          <a:p>
            <a:r>
              <a:rPr lang="en-US" baseline="0" dirty="0"/>
              <a:t>Typically, you </a:t>
            </a:r>
            <a:r>
              <a:rPr lang="en-US" baseline="0" dirty="0" err="1"/>
              <a:t>combute</a:t>
            </a:r>
            <a:r>
              <a:rPr lang="en-US" baseline="0" dirty="0"/>
              <a:t> one contrast image per subject which corresponds to your hypothesis. Then you use the contrast images to do a one – sample t-test. It tests whether your contrast image is significantly different form zero.</a:t>
            </a:r>
          </a:p>
          <a:p>
            <a:r>
              <a:rPr lang="en-US" dirty="0"/>
              <a:t>After</a:t>
            </a:r>
            <a:r>
              <a:rPr lang="en-US" baseline="0" dirty="0"/>
              <a:t> you’ve computed a one-sample t-test for every voxel, the </a:t>
            </a:r>
            <a:r>
              <a:rPr lang="en-US" baseline="0" dirty="0" err="1"/>
              <a:t>procedue</a:t>
            </a:r>
            <a:r>
              <a:rPr lang="en-US" baseline="0" dirty="0"/>
              <a:t> is the same as for the individual analysis; you need to threshold the image accounting for the multiple comparison problem.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21</a:t>
            </a:fld>
            <a:endParaRPr lang="en-US"/>
          </a:p>
        </p:txBody>
      </p:sp>
    </p:spTree>
    <p:extLst>
      <p:ext uri="{BB962C8B-B14F-4D97-AF65-F5344CB8AC3E}">
        <p14:creationId xmlns:p14="http://schemas.microsoft.com/office/powerpoint/2010/main" val="1596118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GLM has approach has several advantages over the simple binning</a:t>
            </a:r>
            <a:r>
              <a:rPr lang="en-US" baseline="0" dirty="0"/>
              <a:t> of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22</a:t>
            </a:fld>
            <a:endParaRPr lang="en-US"/>
          </a:p>
        </p:txBody>
      </p:sp>
    </p:spTree>
    <p:extLst>
      <p:ext uri="{BB962C8B-B14F-4D97-AF65-F5344CB8AC3E}">
        <p14:creationId xmlns:p14="http://schemas.microsoft.com/office/powerpoint/2010/main" val="94348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Noch viel wichtiger </a:t>
            </a:r>
            <a:r>
              <a:rPr lang="de-AT" sz="1200" kern="1200" dirty="0" err="1">
                <a:solidFill>
                  <a:schemeClr val="tx1"/>
                </a:solidFill>
                <a:effectLst/>
                <a:latin typeface="+mn-lt"/>
                <a:ea typeface="+mn-ea"/>
                <a:cs typeface="+mn-cs"/>
              </a:rPr>
              <a:t>fuer</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NeurowissenschaftlerInnen</a:t>
            </a:r>
            <a:r>
              <a:rPr lang="de-AT" sz="1200" kern="1200" dirty="0">
                <a:solidFill>
                  <a:schemeClr val="tx1"/>
                </a:solidFill>
                <a:effectLst/>
                <a:latin typeface="+mn-lt"/>
                <a:ea typeface="+mn-ea"/>
                <a:cs typeface="+mn-cs"/>
              </a:rPr>
              <a:t> ist es, die </a:t>
            </a:r>
            <a:r>
              <a:rPr lang="de-AT" sz="1200" kern="1200" dirty="0" err="1">
                <a:solidFill>
                  <a:schemeClr val="tx1"/>
                </a:solidFill>
                <a:effectLst/>
                <a:latin typeface="+mn-lt"/>
                <a:ea typeface="+mn-ea"/>
                <a:cs typeface="+mn-cs"/>
              </a:rPr>
              <a:t>Aktivitaet</a:t>
            </a:r>
            <a:r>
              <a:rPr lang="de-AT" sz="1200" kern="1200" dirty="0">
                <a:solidFill>
                  <a:schemeClr val="tx1"/>
                </a:solidFill>
                <a:effectLst/>
                <a:latin typeface="+mn-lt"/>
                <a:ea typeface="+mn-ea"/>
                <a:cs typeface="+mn-cs"/>
              </a:rPr>
              <a:t> von diesen keinen Strukturen innerhalb der Hirnrinde messen zu </a:t>
            </a:r>
            <a:r>
              <a:rPr lang="de-AT" sz="1200" kern="1200" dirty="0" err="1">
                <a:solidFill>
                  <a:schemeClr val="tx1"/>
                </a:solidFill>
                <a:effectLst/>
                <a:latin typeface="+mn-lt"/>
                <a:ea typeface="+mn-ea"/>
                <a:cs typeface="+mn-cs"/>
              </a:rPr>
              <a:t>koennen</a:t>
            </a:r>
            <a:r>
              <a:rPr lang="de-AT" sz="1200" kern="1200" dirty="0">
                <a:solidFill>
                  <a:schemeClr val="tx1"/>
                </a:solidFill>
                <a:effectLst/>
                <a:latin typeface="+mn-lt"/>
                <a:ea typeface="+mn-ea"/>
                <a:cs typeface="+mn-cs"/>
              </a:rPr>
              <a:t>. Es gibt einige Beispiele. Ich werde von den </a:t>
            </a:r>
            <a:r>
              <a:rPr lang="de-AT" sz="1200" kern="1200" dirty="0" err="1">
                <a:solidFill>
                  <a:schemeClr val="tx1"/>
                </a:solidFill>
                <a:effectLst/>
                <a:latin typeface="+mn-lt"/>
                <a:ea typeface="+mn-ea"/>
                <a:cs typeface="+mn-cs"/>
              </a:rPr>
              <a:t>Augendominanzsaulen</a:t>
            </a:r>
            <a:r>
              <a:rPr lang="de-AT" sz="1200" kern="1200" dirty="0">
                <a:solidFill>
                  <a:schemeClr val="tx1"/>
                </a:solidFill>
                <a:effectLst/>
                <a:latin typeface="+mn-lt"/>
                <a:ea typeface="+mn-ea"/>
                <a:cs typeface="+mn-cs"/>
              </a:rPr>
              <a:t> sprechen, mit </a:t>
            </a:r>
            <a:r>
              <a:rPr lang="de-AT" sz="1200" kern="1200" dirty="0" err="1">
                <a:solidFill>
                  <a:schemeClr val="tx1"/>
                </a:solidFill>
                <a:effectLst/>
                <a:latin typeface="+mn-lt"/>
                <a:ea typeface="+mn-ea"/>
                <a:cs typeface="+mn-cs"/>
              </a:rPr>
              <a:t>dennen</a:t>
            </a:r>
            <a:r>
              <a:rPr lang="de-AT" sz="1200" kern="1200" dirty="0">
                <a:solidFill>
                  <a:schemeClr val="tx1"/>
                </a:solidFill>
                <a:effectLst/>
                <a:latin typeface="+mn-lt"/>
                <a:ea typeface="+mn-ea"/>
                <a:cs typeface="+mn-cs"/>
              </a:rPr>
              <a:t> ich </a:t>
            </a:r>
            <a:r>
              <a:rPr lang="de-AT" sz="1200" kern="1200" dirty="0" err="1">
                <a:solidFill>
                  <a:schemeClr val="tx1"/>
                </a:solidFill>
                <a:effectLst/>
                <a:latin typeface="+mn-lt"/>
                <a:ea typeface="+mn-ea"/>
                <a:cs typeface="+mn-cs"/>
              </a:rPr>
              <a:t>persoenlich</a:t>
            </a:r>
            <a:r>
              <a:rPr lang="de-AT" sz="1200" kern="1200" dirty="0">
                <a:solidFill>
                  <a:schemeClr val="tx1"/>
                </a:solidFill>
                <a:effectLst/>
                <a:latin typeface="+mn-lt"/>
                <a:ea typeface="+mn-ea"/>
                <a:cs typeface="+mn-cs"/>
              </a:rPr>
              <a:t> zu tun hatte. </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Was sind die </a:t>
            </a:r>
            <a:r>
              <a:rPr lang="de-AT" sz="1200" kern="1200" dirty="0" err="1">
                <a:solidFill>
                  <a:schemeClr val="tx1"/>
                </a:solidFill>
                <a:effectLst/>
                <a:latin typeface="+mn-lt"/>
                <a:ea typeface="+mn-ea"/>
                <a:cs typeface="+mn-cs"/>
              </a:rPr>
              <a:t>Augendominanzsaulien</a:t>
            </a:r>
            <a:r>
              <a:rPr lang="de-AT" sz="1200" kern="1200" dirty="0">
                <a:solidFill>
                  <a:schemeClr val="tx1"/>
                </a:solidFill>
                <a:effectLst/>
                <a:latin typeface="+mn-lt"/>
                <a:ea typeface="+mn-ea"/>
                <a:cs typeface="+mn-cs"/>
              </a:rPr>
              <a:t>? Das sind Bereiche im </a:t>
            </a:r>
            <a:r>
              <a:rPr lang="de-AT" sz="1200" kern="1200" dirty="0" err="1">
                <a:solidFill>
                  <a:schemeClr val="tx1"/>
                </a:solidFill>
                <a:effectLst/>
                <a:latin typeface="+mn-lt"/>
                <a:ea typeface="+mn-ea"/>
                <a:cs typeface="+mn-cs"/>
              </a:rPr>
              <a:t>primaren</a:t>
            </a:r>
            <a:r>
              <a:rPr lang="de-AT" sz="1200" kern="1200" dirty="0">
                <a:solidFill>
                  <a:schemeClr val="tx1"/>
                </a:solidFill>
                <a:effectLst/>
                <a:latin typeface="+mn-lt"/>
                <a:ea typeface="+mn-ea"/>
                <a:cs typeface="+mn-cs"/>
              </a:rPr>
              <a:t> visuellen Areal, die die </a:t>
            </a:r>
            <a:r>
              <a:rPr lang="de-AT" sz="1200" kern="1200" dirty="0" err="1">
                <a:solidFill>
                  <a:schemeClr val="tx1"/>
                </a:solidFill>
                <a:effectLst/>
                <a:latin typeface="+mn-lt"/>
                <a:ea typeface="+mn-ea"/>
                <a:cs typeface="+mn-cs"/>
              </a:rPr>
              <a:t>information</a:t>
            </a:r>
            <a:r>
              <a:rPr lang="de-AT" sz="1200" kern="1200" dirty="0">
                <a:solidFill>
                  <a:schemeClr val="tx1"/>
                </a:solidFill>
                <a:effectLst/>
                <a:latin typeface="+mn-lt"/>
                <a:ea typeface="+mn-ea"/>
                <a:cs typeface="+mn-cs"/>
              </a:rPr>
              <a:t> nur von einem der beiden Augen bekommen. In diesem Beispiel gelb von dem linken Auge, </a:t>
            </a:r>
            <a:r>
              <a:rPr lang="de-AT" sz="1200" kern="1200" dirty="0" err="1">
                <a:solidFill>
                  <a:schemeClr val="tx1"/>
                </a:solidFill>
                <a:effectLst/>
                <a:latin typeface="+mn-lt"/>
                <a:ea typeface="+mn-ea"/>
                <a:cs typeface="+mn-cs"/>
              </a:rPr>
              <a:t>lilla</a:t>
            </a:r>
            <a:r>
              <a:rPr lang="de-AT" sz="1200" kern="1200" dirty="0">
                <a:solidFill>
                  <a:schemeClr val="tx1"/>
                </a:solidFill>
                <a:effectLst/>
                <a:latin typeface="+mn-lt"/>
                <a:ea typeface="+mn-ea"/>
                <a:cs typeface="+mn-cs"/>
              </a:rPr>
              <a:t> von dem rechten Auge. Diese Information wird </a:t>
            </a:r>
            <a:r>
              <a:rPr lang="de-AT" sz="1200" kern="1200" dirty="0" err="1">
                <a:solidFill>
                  <a:schemeClr val="tx1"/>
                </a:solidFill>
                <a:effectLst/>
                <a:latin typeface="+mn-lt"/>
                <a:ea typeface="+mn-ea"/>
                <a:cs typeface="+mn-cs"/>
              </a:rPr>
              <a:t>spaeter</a:t>
            </a:r>
            <a:r>
              <a:rPr lang="de-AT" sz="1200" kern="1200" dirty="0">
                <a:solidFill>
                  <a:schemeClr val="tx1"/>
                </a:solidFill>
                <a:effectLst/>
                <a:latin typeface="+mn-lt"/>
                <a:ea typeface="+mn-ea"/>
                <a:cs typeface="+mn-cs"/>
              </a:rPr>
              <a:t> im Gehirn </a:t>
            </a:r>
            <a:r>
              <a:rPr lang="de-AT" sz="1200" kern="1200" dirty="0" err="1">
                <a:solidFill>
                  <a:schemeClr val="tx1"/>
                </a:solidFill>
                <a:effectLst/>
                <a:latin typeface="+mn-lt"/>
                <a:ea typeface="+mn-ea"/>
                <a:cs typeface="+mn-cs"/>
              </a:rPr>
              <a:t>zusammengefueft</a:t>
            </a:r>
            <a:r>
              <a:rPr lang="de-AT" sz="1200" kern="1200" dirty="0">
                <a:solidFill>
                  <a:schemeClr val="tx1"/>
                </a:solidFill>
                <a:effectLst/>
                <a:latin typeface="+mn-lt"/>
                <a:ea typeface="+mn-ea"/>
                <a:cs typeface="+mn-cs"/>
              </a:rPr>
              <a:t>, um </a:t>
            </a:r>
            <a:r>
              <a:rPr lang="de-AT" sz="1200" kern="1200" dirty="0" err="1">
                <a:solidFill>
                  <a:schemeClr val="tx1"/>
                </a:solidFill>
                <a:effectLst/>
                <a:latin typeface="+mn-lt"/>
                <a:ea typeface="+mn-ea"/>
                <a:cs typeface="+mn-cs"/>
              </a:rPr>
              <a:t>scharferes</a:t>
            </a:r>
            <a:r>
              <a:rPr lang="de-AT" sz="1200" kern="1200" dirty="0">
                <a:solidFill>
                  <a:schemeClr val="tx1"/>
                </a:solidFill>
                <a:effectLst/>
                <a:latin typeface="+mn-lt"/>
                <a:ea typeface="+mn-ea"/>
                <a:cs typeface="+mn-cs"/>
              </a:rPr>
              <a:t> sehen und vor allem die Tiefenwahrnehmung zu </a:t>
            </a:r>
            <a:r>
              <a:rPr lang="de-AT" sz="1200" kern="1200" dirty="0" err="1">
                <a:solidFill>
                  <a:schemeClr val="tx1"/>
                </a:solidFill>
                <a:effectLst/>
                <a:latin typeface="+mn-lt"/>
                <a:ea typeface="+mn-ea"/>
                <a:cs typeface="+mn-cs"/>
              </a:rPr>
              <a:t>ermoeglichen</a:t>
            </a:r>
            <a:r>
              <a:rPr lang="de-AT" sz="1200" kern="1200" dirty="0">
                <a:solidFill>
                  <a:schemeClr val="tx1"/>
                </a:solidFill>
                <a:effectLst/>
                <a:latin typeface="+mn-lt"/>
                <a:ea typeface="+mn-ea"/>
                <a:cs typeface="+mn-cs"/>
              </a:rPr>
              <a:t>. Aber </a:t>
            </a:r>
            <a:r>
              <a:rPr lang="de-AT" sz="1200" kern="1200" dirty="0" err="1">
                <a:solidFill>
                  <a:schemeClr val="tx1"/>
                </a:solidFill>
                <a:effectLst/>
                <a:latin typeface="+mn-lt"/>
                <a:ea typeface="+mn-ea"/>
                <a:cs typeface="+mn-cs"/>
              </a:rPr>
              <a:t>before</a:t>
            </a:r>
            <a:r>
              <a:rPr lang="de-AT" sz="1200" kern="1200" dirty="0">
                <a:solidFill>
                  <a:schemeClr val="tx1"/>
                </a:solidFill>
                <a:effectLst/>
                <a:latin typeface="+mn-lt"/>
                <a:ea typeface="+mn-ea"/>
                <a:cs typeface="+mn-cs"/>
              </a:rPr>
              <a:t> das passiert, bleibt die Information der beiden Augen getrennt.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34</a:t>
            </a:fld>
            <a:endParaRPr lang="en-US"/>
          </a:p>
        </p:txBody>
      </p:sp>
    </p:spTree>
    <p:extLst>
      <p:ext uri="{BB962C8B-B14F-4D97-AF65-F5344CB8AC3E}">
        <p14:creationId xmlns:p14="http://schemas.microsoft.com/office/powerpoint/2010/main" val="1448810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Warum sind die Augendominanzsauelen so wichtig? Man glaubt, dass deren Entwicklung und deren </a:t>
            </a:r>
            <a:r>
              <a:rPr lang="de-AT" sz="1200" kern="1200" dirty="0" err="1">
                <a:solidFill>
                  <a:schemeClr val="tx1"/>
                </a:solidFill>
                <a:effectLst/>
                <a:latin typeface="+mn-lt"/>
                <a:ea typeface="+mn-ea"/>
                <a:cs typeface="+mn-cs"/>
              </a:rPr>
              <a:t>Aktivitaet</a:t>
            </a:r>
            <a:r>
              <a:rPr lang="de-AT" sz="1200" kern="1200" dirty="0">
                <a:solidFill>
                  <a:schemeClr val="tx1"/>
                </a:solidFill>
                <a:effectLst/>
                <a:latin typeface="+mn-lt"/>
                <a:ea typeface="+mn-ea"/>
                <a:cs typeface="+mn-cs"/>
              </a:rPr>
              <a:t> zum Beispiel mit </a:t>
            </a:r>
            <a:r>
              <a:rPr lang="de-AT" sz="1200" kern="1200" dirty="0" err="1">
                <a:solidFill>
                  <a:schemeClr val="tx1"/>
                </a:solidFill>
                <a:effectLst/>
                <a:latin typeface="+mn-lt"/>
                <a:ea typeface="+mn-ea"/>
                <a:cs typeface="+mn-cs"/>
              </a:rPr>
              <a:t>Amblyopie</a:t>
            </a:r>
            <a:r>
              <a:rPr lang="de-AT" sz="1200" kern="1200" dirty="0">
                <a:solidFill>
                  <a:schemeClr val="tx1"/>
                </a:solidFill>
                <a:effectLst/>
                <a:latin typeface="+mn-lt"/>
                <a:ea typeface="+mn-ea"/>
                <a:cs typeface="+mn-cs"/>
              </a:rPr>
              <a:t> (oder Schwachsichtigkeit) zu tun hat. Sie kennen wahrscheinlich kleine Kinder, die auf einem Auge ein Pflaster haben? Das ist die </a:t>
            </a:r>
            <a:r>
              <a:rPr lang="de-AT" sz="1200" kern="1200" dirty="0" err="1">
                <a:solidFill>
                  <a:schemeClr val="tx1"/>
                </a:solidFill>
                <a:effectLst/>
                <a:latin typeface="+mn-lt"/>
                <a:ea typeface="+mn-ea"/>
                <a:cs typeface="+mn-cs"/>
              </a:rPr>
              <a:t>uebliche</a:t>
            </a:r>
            <a:r>
              <a:rPr lang="de-AT" sz="1200" kern="1200" dirty="0">
                <a:solidFill>
                  <a:schemeClr val="tx1"/>
                </a:solidFill>
                <a:effectLst/>
                <a:latin typeface="+mn-lt"/>
                <a:ea typeface="+mn-ea"/>
                <a:cs typeface="+mn-cs"/>
              </a:rPr>
              <a:t> Therapie </a:t>
            </a:r>
            <a:r>
              <a:rPr lang="de-AT" sz="1200" kern="1200" dirty="0" err="1">
                <a:solidFill>
                  <a:schemeClr val="tx1"/>
                </a:solidFill>
                <a:effectLst/>
                <a:latin typeface="+mn-lt"/>
                <a:ea typeface="+mn-ea"/>
                <a:cs typeface="+mn-cs"/>
              </a:rPr>
              <a:t>fuer</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Amblyopie</a:t>
            </a:r>
            <a:r>
              <a:rPr lang="de-AT" sz="1200" kern="1200" dirty="0">
                <a:solidFill>
                  <a:schemeClr val="tx1"/>
                </a:solidFill>
                <a:effectLst/>
                <a:latin typeface="+mn-lt"/>
                <a:ea typeface="+mn-ea"/>
                <a:cs typeface="+mn-cs"/>
              </a:rPr>
              <a:t>, die versucht, das Auge, das nicht </a:t>
            </a:r>
            <a:r>
              <a:rPr lang="de-AT" sz="1200" kern="1200" dirty="0" err="1">
                <a:solidFill>
                  <a:schemeClr val="tx1"/>
                </a:solidFill>
                <a:effectLst/>
                <a:latin typeface="+mn-lt"/>
                <a:ea typeface="+mn-ea"/>
                <a:cs typeface="+mn-cs"/>
              </a:rPr>
              <a:t>vollstaendig</a:t>
            </a:r>
            <a:r>
              <a:rPr lang="de-AT" sz="1200" kern="1200" dirty="0">
                <a:solidFill>
                  <a:schemeClr val="tx1"/>
                </a:solidFill>
                <a:effectLst/>
                <a:latin typeface="+mn-lt"/>
                <a:ea typeface="+mn-ea"/>
                <a:cs typeface="+mn-cs"/>
              </a:rPr>
              <a:t> benutzt wird, zum Sehen zu zwingen.</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Diese Therapie ist leider nicht ganz effizient,  und viele Leute, die in der Kindheit Schwachsichtigkeit hatten, haben das auch im Erwachsenalter. Sie </a:t>
            </a:r>
            <a:r>
              <a:rPr lang="de-AT" sz="1200" kern="1200" dirty="0" err="1">
                <a:solidFill>
                  <a:schemeClr val="tx1"/>
                </a:solidFill>
                <a:effectLst/>
                <a:latin typeface="+mn-lt"/>
                <a:ea typeface="+mn-ea"/>
                <a:cs typeface="+mn-cs"/>
              </a:rPr>
              <a:t>koennen</a:t>
            </a:r>
            <a:r>
              <a:rPr lang="de-AT" sz="1200" kern="1200" dirty="0">
                <a:solidFill>
                  <a:schemeClr val="tx1"/>
                </a:solidFill>
                <a:effectLst/>
                <a:latin typeface="+mn-lt"/>
                <a:ea typeface="+mn-ea"/>
                <a:cs typeface="+mn-cs"/>
              </a:rPr>
              <a:t> keine 3D </a:t>
            </a:r>
            <a:r>
              <a:rPr lang="de-AT" sz="1200" kern="1200" dirty="0" err="1">
                <a:solidFill>
                  <a:schemeClr val="tx1"/>
                </a:solidFill>
                <a:effectLst/>
                <a:latin typeface="+mn-lt"/>
                <a:ea typeface="+mn-ea"/>
                <a:cs typeface="+mn-cs"/>
              </a:rPr>
              <a:t>movies</a:t>
            </a:r>
            <a:r>
              <a:rPr lang="de-AT" sz="1200" kern="1200" dirty="0">
                <a:solidFill>
                  <a:schemeClr val="tx1"/>
                </a:solidFill>
                <a:effectLst/>
                <a:latin typeface="+mn-lt"/>
                <a:ea typeface="+mn-ea"/>
                <a:cs typeface="+mn-cs"/>
              </a:rPr>
              <a:t> schauen und schielen. Wir </a:t>
            </a:r>
            <a:r>
              <a:rPr lang="de-AT" sz="1200" kern="1200" dirty="0" err="1">
                <a:solidFill>
                  <a:schemeClr val="tx1"/>
                </a:solidFill>
                <a:effectLst/>
                <a:latin typeface="+mn-lt"/>
                <a:ea typeface="+mn-ea"/>
                <a:cs typeface="+mn-cs"/>
              </a:rPr>
              <a:t>muessen</a:t>
            </a:r>
            <a:r>
              <a:rPr lang="de-AT" sz="1200" kern="1200" dirty="0">
                <a:solidFill>
                  <a:schemeClr val="tx1"/>
                </a:solidFill>
                <a:effectLst/>
                <a:latin typeface="+mn-lt"/>
                <a:ea typeface="+mn-ea"/>
                <a:cs typeface="+mn-cs"/>
              </a:rPr>
              <a:t> viel mehr </a:t>
            </a:r>
            <a:r>
              <a:rPr lang="de-AT" sz="1200" kern="1200" dirty="0" err="1">
                <a:solidFill>
                  <a:schemeClr val="tx1"/>
                </a:solidFill>
                <a:effectLst/>
                <a:latin typeface="+mn-lt"/>
                <a:ea typeface="+mn-ea"/>
                <a:cs typeface="+mn-cs"/>
              </a:rPr>
              <a:t>ueber</a:t>
            </a:r>
            <a:r>
              <a:rPr lang="de-AT" sz="1200" kern="1200" dirty="0">
                <a:solidFill>
                  <a:schemeClr val="tx1"/>
                </a:solidFill>
                <a:effectLst/>
                <a:latin typeface="+mn-lt"/>
                <a:ea typeface="+mn-ea"/>
                <a:cs typeface="+mn-cs"/>
              </a:rPr>
              <a:t> die </a:t>
            </a:r>
            <a:r>
              <a:rPr lang="de-AT" sz="1200" kern="1200" dirty="0" err="1">
                <a:solidFill>
                  <a:schemeClr val="tx1"/>
                </a:solidFill>
                <a:effectLst/>
                <a:latin typeface="+mn-lt"/>
                <a:ea typeface="+mn-ea"/>
                <a:cs typeface="+mn-cs"/>
              </a:rPr>
              <a:t>Informationverarbeitung</a:t>
            </a:r>
            <a:r>
              <a:rPr lang="de-AT" sz="1200" kern="1200" dirty="0">
                <a:solidFill>
                  <a:schemeClr val="tx1"/>
                </a:solidFill>
                <a:effectLst/>
                <a:latin typeface="+mn-lt"/>
                <a:ea typeface="+mn-ea"/>
                <a:cs typeface="+mn-cs"/>
              </a:rPr>
              <a:t> von beiden Augen, und </a:t>
            </a:r>
            <a:r>
              <a:rPr lang="de-AT" sz="1200" kern="1200" dirty="0" err="1">
                <a:solidFill>
                  <a:schemeClr val="tx1"/>
                </a:solidFill>
                <a:effectLst/>
                <a:latin typeface="+mn-lt"/>
                <a:ea typeface="+mn-ea"/>
                <a:cs typeface="+mn-cs"/>
              </a:rPr>
              <a:t>ueber</a:t>
            </a:r>
            <a:r>
              <a:rPr lang="de-AT" sz="1200" kern="1200" dirty="0">
                <a:solidFill>
                  <a:schemeClr val="tx1"/>
                </a:solidFill>
                <a:effectLst/>
                <a:latin typeface="+mn-lt"/>
                <a:ea typeface="+mn-ea"/>
                <a:cs typeface="+mn-cs"/>
              </a:rPr>
              <a:t> Augendominanzsauelen verstehen, um das effizienter behandeln zu </a:t>
            </a:r>
            <a:r>
              <a:rPr lang="de-AT" sz="1200" kern="1200" dirty="0" err="1">
                <a:solidFill>
                  <a:schemeClr val="tx1"/>
                </a:solidFill>
                <a:effectLst/>
                <a:latin typeface="+mn-lt"/>
                <a:ea typeface="+mn-ea"/>
                <a:cs typeface="+mn-cs"/>
              </a:rPr>
              <a:t>koennen</a:t>
            </a:r>
            <a:r>
              <a:rPr lang="de-A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35</a:t>
            </a:fld>
            <a:endParaRPr lang="en-US"/>
          </a:p>
        </p:txBody>
      </p:sp>
    </p:spTree>
    <p:extLst>
      <p:ext uri="{BB962C8B-B14F-4D97-AF65-F5344CB8AC3E}">
        <p14:creationId xmlns:p14="http://schemas.microsoft.com/office/powerpoint/2010/main" val="251452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Bis vor kurzem war die Untersuchung von </a:t>
            </a:r>
            <a:r>
              <a:rPr lang="de-AT" sz="1200" kern="1200" dirty="0" err="1">
                <a:solidFill>
                  <a:schemeClr val="tx1"/>
                </a:solidFill>
                <a:effectLst/>
                <a:latin typeface="+mn-lt"/>
                <a:ea typeface="+mn-ea"/>
                <a:cs typeface="+mn-cs"/>
              </a:rPr>
              <a:t>Augendominanzsaueln</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bem</a:t>
            </a:r>
            <a:r>
              <a:rPr lang="de-AT" sz="1200" kern="1200" dirty="0">
                <a:solidFill>
                  <a:schemeClr val="tx1"/>
                </a:solidFill>
                <a:effectLst/>
                <a:latin typeface="+mn-lt"/>
                <a:ea typeface="+mn-ea"/>
                <a:cs typeface="+mn-cs"/>
              </a:rPr>
              <a:t> Mensch nur </a:t>
            </a:r>
            <a:r>
              <a:rPr lang="de-AT" sz="1200" kern="1200" dirty="0" err="1">
                <a:solidFill>
                  <a:schemeClr val="tx1"/>
                </a:solidFill>
                <a:effectLst/>
                <a:latin typeface="+mn-lt"/>
                <a:ea typeface="+mn-ea"/>
                <a:cs typeface="+mn-cs"/>
              </a:rPr>
              <a:t>post</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morten</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moeglich</a:t>
            </a:r>
            <a:r>
              <a:rPr lang="de-AT" sz="1200" kern="1200" dirty="0">
                <a:solidFill>
                  <a:schemeClr val="tx1"/>
                </a:solidFill>
                <a:effectLst/>
                <a:latin typeface="+mn-lt"/>
                <a:ea typeface="+mn-ea"/>
                <a:cs typeface="+mn-cs"/>
              </a:rPr>
              <a:t>. Wie wurde es gemacht? Man hat bei Menschen, die nur ein Auge hatten, nach ihrem Tod  das Gehirn entfernt. Zuerst wurde der </a:t>
            </a:r>
            <a:r>
              <a:rPr lang="de-AT" sz="1200" kern="1200" dirty="0" err="1">
                <a:solidFill>
                  <a:schemeClr val="tx1"/>
                </a:solidFill>
                <a:effectLst/>
                <a:latin typeface="+mn-lt"/>
                <a:ea typeface="+mn-ea"/>
                <a:cs typeface="+mn-cs"/>
              </a:rPr>
              <a:t>Occipitallappen</a:t>
            </a:r>
            <a:r>
              <a:rPr lang="de-AT" sz="1200" kern="1200" dirty="0">
                <a:solidFill>
                  <a:schemeClr val="tx1"/>
                </a:solidFill>
                <a:effectLst/>
                <a:latin typeface="+mn-lt"/>
                <a:ea typeface="+mn-ea"/>
                <a:cs typeface="+mn-cs"/>
              </a:rPr>
              <a:t> abgeschnitten, wo sich die visuellen Arealen befinden. Dann wurde die graue Substanz – also die Hirnrinde der visuellen Bereiche – abgetrennt und </a:t>
            </a:r>
            <a:r>
              <a:rPr lang="de-AT" sz="1200" kern="1200" dirty="0" err="1">
                <a:solidFill>
                  <a:schemeClr val="tx1"/>
                </a:solidFill>
                <a:effectLst/>
                <a:latin typeface="+mn-lt"/>
                <a:ea typeface="+mn-ea"/>
                <a:cs typeface="+mn-cs"/>
              </a:rPr>
              <a:t>geglaettet</a:t>
            </a:r>
            <a:r>
              <a:rPr lang="de-AT" sz="1200" kern="1200" dirty="0">
                <a:solidFill>
                  <a:schemeClr val="tx1"/>
                </a:solidFill>
                <a:effectLst/>
                <a:latin typeface="+mn-lt"/>
                <a:ea typeface="+mn-ea"/>
                <a:cs typeface="+mn-cs"/>
              </a:rPr>
              <a:t>, damit man zwischen den </a:t>
            </a:r>
            <a:r>
              <a:rPr lang="de-AT" sz="1200" kern="1200" dirty="0" err="1">
                <a:solidFill>
                  <a:schemeClr val="tx1"/>
                </a:solidFill>
                <a:effectLst/>
                <a:latin typeface="+mn-lt"/>
                <a:ea typeface="+mn-ea"/>
                <a:cs typeface="+mn-cs"/>
              </a:rPr>
              <a:t>Hirnwindugen</a:t>
            </a:r>
            <a:r>
              <a:rPr lang="de-AT" sz="1200" kern="1200" dirty="0">
                <a:solidFill>
                  <a:schemeClr val="tx1"/>
                </a:solidFill>
                <a:effectLst/>
                <a:latin typeface="+mn-lt"/>
                <a:ea typeface="+mn-ea"/>
                <a:cs typeface="+mn-cs"/>
              </a:rPr>
              <a:t> besser sieht.</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Hier ist der Bereich markiert, </a:t>
            </a:r>
            <a:r>
              <a:rPr lang="de-AT" sz="1200" kern="1200" dirty="0" err="1">
                <a:solidFill>
                  <a:schemeClr val="tx1"/>
                </a:solidFill>
                <a:effectLst/>
                <a:latin typeface="+mn-lt"/>
                <a:ea typeface="+mn-ea"/>
                <a:cs typeface="+mn-cs"/>
              </a:rPr>
              <a:t>woe</a:t>
            </a:r>
            <a:r>
              <a:rPr lang="de-AT" sz="1200" kern="1200" dirty="0">
                <a:solidFill>
                  <a:schemeClr val="tx1"/>
                </a:solidFill>
                <a:effectLst/>
                <a:latin typeface="+mn-lt"/>
                <a:ea typeface="+mn-ea"/>
                <a:cs typeface="+mn-cs"/>
              </a:rPr>
              <a:t> die Augendominanzsauelen </a:t>
            </a:r>
            <a:r>
              <a:rPr lang="de-AT" sz="1200" kern="1200" dirty="0" err="1">
                <a:solidFill>
                  <a:schemeClr val="tx1"/>
                </a:solidFill>
                <a:effectLst/>
                <a:latin typeface="+mn-lt"/>
                <a:ea typeface="+mn-ea"/>
                <a:cs typeface="+mn-cs"/>
              </a:rPr>
              <a:t>auftretten</a:t>
            </a:r>
            <a:r>
              <a:rPr lang="de-AT" sz="1200" kern="1200" dirty="0">
                <a:solidFill>
                  <a:schemeClr val="tx1"/>
                </a:solidFill>
                <a:effectLst/>
                <a:latin typeface="+mn-lt"/>
                <a:ea typeface="+mn-ea"/>
                <a:cs typeface="+mn-cs"/>
              </a:rPr>
              <a:t> sollen.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36</a:t>
            </a:fld>
            <a:endParaRPr lang="en-US"/>
          </a:p>
        </p:txBody>
      </p:sp>
    </p:spTree>
    <p:extLst>
      <p:ext uri="{BB962C8B-B14F-4D97-AF65-F5344CB8AC3E}">
        <p14:creationId xmlns:p14="http://schemas.microsoft.com/office/powerpoint/2010/main" val="1396231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a functional experiment we usually measure brain activity across the whole</a:t>
            </a:r>
            <a:r>
              <a:rPr lang="en-US" baseline="0" dirty="0"/>
              <a:t> volume over extended </a:t>
            </a:r>
            <a:r>
              <a:rPr lang="en-US" baseline="0" dirty="0" err="1"/>
              <a:t>perionds</a:t>
            </a:r>
            <a:r>
              <a:rPr lang="en-US" baseline="0" dirty="0"/>
              <a:t> of time, so it is </a:t>
            </a:r>
            <a:r>
              <a:rPr lang="en-US" baseline="0" dirty="0" err="1"/>
              <a:t>comfortalbe</a:t>
            </a:r>
            <a:r>
              <a:rPr lang="en-US" baseline="0" dirty="0"/>
              <a:t> to think about each functional dataset that we acquire as a 4D dataset, which consists of 3D brain volumes and time as a 4</a:t>
            </a:r>
            <a:r>
              <a:rPr lang="en-US" baseline="30000" dirty="0"/>
              <a:t>th</a:t>
            </a:r>
            <a:r>
              <a:rPr lang="en-US" baseline="0" dirty="0"/>
              <a:t> dimension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a:t>
            </a:fld>
            <a:endParaRPr lang="en-US"/>
          </a:p>
        </p:txBody>
      </p:sp>
    </p:spTree>
    <p:extLst>
      <p:ext uri="{BB962C8B-B14F-4D97-AF65-F5344CB8AC3E}">
        <p14:creationId xmlns:p14="http://schemas.microsoft.com/office/powerpoint/2010/main" val="4131444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Danach wurde die glatte Hirnrinde mit einer speziellen Substanz </a:t>
            </a:r>
            <a:r>
              <a:rPr lang="de-AT" sz="1200" kern="1200" dirty="0" err="1">
                <a:solidFill>
                  <a:schemeClr val="tx1"/>
                </a:solidFill>
                <a:effectLst/>
                <a:latin typeface="+mn-lt"/>
                <a:ea typeface="+mn-ea"/>
                <a:cs typeface="+mn-cs"/>
              </a:rPr>
              <a:t>gefaerbt</a:t>
            </a:r>
            <a:r>
              <a:rPr lang="de-AT" sz="1200" kern="1200" dirty="0">
                <a:solidFill>
                  <a:schemeClr val="tx1"/>
                </a:solidFill>
                <a:effectLst/>
                <a:latin typeface="+mn-lt"/>
                <a:ea typeface="+mn-ea"/>
                <a:cs typeface="+mn-cs"/>
              </a:rPr>
              <a:t>, die nur die Bereiche </a:t>
            </a:r>
            <a:r>
              <a:rPr lang="de-AT" sz="1200" kern="1200" dirty="0" err="1">
                <a:solidFill>
                  <a:schemeClr val="tx1"/>
                </a:solidFill>
                <a:effectLst/>
                <a:latin typeface="+mn-lt"/>
                <a:ea typeface="+mn-ea"/>
                <a:cs typeface="+mn-cs"/>
              </a:rPr>
              <a:t>faerbt</a:t>
            </a:r>
            <a:r>
              <a:rPr lang="de-AT" sz="1200" kern="1200" dirty="0">
                <a:solidFill>
                  <a:schemeClr val="tx1"/>
                </a:solidFill>
                <a:effectLst/>
                <a:latin typeface="+mn-lt"/>
                <a:ea typeface="+mn-ea"/>
                <a:cs typeface="+mn-cs"/>
              </a:rPr>
              <a:t>, die wahrend des Lebens aktiv waren – die von dem gesunden Auge. Dadurch konnte man die </a:t>
            </a:r>
            <a:r>
              <a:rPr lang="de-AT" sz="1200" kern="1200" dirty="0" err="1">
                <a:solidFill>
                  <a:schemeClr val="tx1"/>
                </a:solidFill>
                <a:effectLst/>
                <a:latin typeface="+mn-lt"/>
                <a:ea typeface="+mn-ea"/>
                <a:cs typeface="+mn-cs"/>
              </a:rPr>
              <a:t>Augendominanzsaulen</a:t>
            </a:r>
            <a:r>
              <a:rPr lang="de-AT" sz="1200" kern="1200" dirty="0">
                <a:solidFill>
                  <a:schemeClr val="tx1"/>
                </a:solidFill>
                <a:effectLst/>
                <a:latin typeface="+mn-lt"/>
                <a:ea typeface="+mn-ea"/>
                <a:cs typeface="+mn-cs"/>
              </a:rPr>
              <a:t> auf der </a:t>
            </a:r>
            <a:r>
              <a:rPr lang="de-AT" sz="1200" kern="1200" dirty="0" err="1">
                <a:solidFill>
                  <a:schemeClr val="tx1"/>
                </a:solidFill>
                <a:effectLst/>
                <a:latin typeface="+mn-lt"/>
                <a:ea typeface="+mn-ea"/>
                <a:cs typeface="+mn-cs"/>
              </a:rPr>
              <a:t>Oberflaeche</a:t>
            </a:r>
            <a:r>
              <a:rPr lang="de-AT" sz="1200" kern="1200" dirty="0">
                <a:solidFill>
                  <a:schemeClr val="tx1"/>
                </a:solidFill>
                <a:effectLst/>
                <a:latin typeface="+mn-lt"/>
                <a:ea typeface="+mn-ea"/>
                <a:cs typeface="+mn-cs"/>
              </a:rPr>
              <a:t> sehen. Von der </a:t>
            </a:r>
            <a:r>
              <a:rPr lang="de-AT" sz="1200" kern="1200" dirty="0" err="1">
                <a:solidFill>
                  <a:schemeClr val="tx1"/>
                </a:solidFill>
                <a:effectLst/>
                <a:latin typeface="+mn-lt"/>
                <a:ea typeface="+mn-ea"/>
                <a:cs typeface="+mn-cs"/>
              </a:rPr>
              <a:t>Oberflaeche</a:t>
            </a:r>
            <a:r>
              <a:rPr lang="de-AT" sz="1200" kern="1200" dirty="0">
                <a:solidFill>
                  <a:schemeClr val="tx1"/>
                </a:solidFill>
                <a:effectLst/>
                <a:latin typeface="+mn-lt"/>
                <a:ea typeface="+mn-ea"/>
                <a:cs typeface="+mn-cs"/>
              </a:rPr>
              <a:t> gesehen haben sie so ein </a:t>
            </a:r>
            <a:r>
              <a:rPr lang="de-AT" sz="1200" kern="1200" dirty="0" err="1">
                <a:solidFill>
                  <a:schemeClr val="tx1"/>
                </a:solidFill>
                <a:effectLst/>
                <a:latin typeface="+mn-lt"/>
                <a:ea typeface="+mn-ea"/>
                <a:cs typeface="+mn-cs"/>
              </a:rPr>
              <a:t>typeisches</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Leopartdemuster</a:t>
            </a:r>
            <a:r>
              <a:rPr lang="de-A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Ziemlich </a:t>
            </a:r>
            <a:r>
              <a:rPr lang="de-AT" sz="1200" kern="1200" dirty="0" err="1">
                <a:solidFill>
                  <a:schemeClr val="tx1"/>
                </a:solidFill>
                <a:effectLst/>
                <a:latin typeface="+mn-lt"/>
                <a:ea typeface="+mn-ea"/>
                <a:cs typeface="+mn-cs"/>
              </a:rPr>
              <a:t>aufwending</a:t>
            </a:r>
            <a:r>
              <a:rPr lang="de-AT" sz="1200" kern="1200" dirty="0">
                <a:solidFill>
                  <a:schemeClr val="tx1"/>
                </a:solidFill>
                <a:effectLst/>
                <a:latin typeface="+mn-lt"/>
                <a:ea typeface="+mn-ea"/>
                <a:cs typeface="+mn-cs"/>
              </a:rPr>
              <a:t>, nicht wahr?</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37</a:t>
            </a:fld>
            <a:endParaRPr lang="en-US"/>
          </a:p>
        </p:txBody>
      </p:sp>
    </p:spTree>
    <p:extLst>
      <p:ext uri="{BB962C8B-B14F-4D97-AF65-F5344CB8AC3E}">
        <p14:creationId xmlns:p14="http://schemas.microsoft.com/office/powerpoint/2010/main" val="4282002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err="1">
                <a:solidFill>
                  <a:schemeClr val="tx1"/>
                </a:solidFill>
                <a:effectLst/>
                <a:latin typeface="+mn-lt"/>
                <a:ea typeface="+mn-ea"/>
                <a:cs typeface="+mn-cs"/>
              </a:rPr>
              <a:t>Schoen</a:t>
            </a:r>
            <a:r>
              <a:rPr lang="de-AT" sz="1200" kern="1200" dirty="0">
                <a:solidFill>
                  <a:schemeClr val="tx1"/>
                </a:solidFill>
                <a:effectLst/>
                <a:latin typeface="+mn-lt"/>
                <a:ea typeface="+mn-ea"/>
                <a:cs typeface="+mn-cs"/>
              </a:rPr>
              <a:t> langsam </a:t>
            </a:r>
            <a:r>
              <a:rPr lang="de-AT" sz="1200" kern="1200" dirty="0" err="1">
                <a:solidFill>
                  <a:schemeClr val="tx1"/>
                </a:solidFill>
                <a:effectLst/>
                <a:latin typeface="+mn-lt"/>
                <a:ea typeface="+mn-ea"/>
                <a:cs typeface="+mn-cs"/>
              </a:rPr>
              <a:t>koennen</a:t>
            </a:r>
            <a:r>
              <a:rPr lang="de-AT" sz="1200" kern="1200" dirty="0">
                <a:solidFill>
                  <a:schemeClr val="tx1"/>
                </a:solidFill>
                <a:effectLst/>
                <a:latin typeface="+mn-lt"/>
                <a:ea typeface="+mn-ea"/>
                <a:cs typeface="+mn-cs"/>
              </a:rPr>
              <a:t> wir mit modernen Technologien das gleiche beim lebenden Menschen beobachten.</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Was wir brauchen ist ein Hochfeldscanner, der uns eine hohe </a:t>
            </a:r>
            <a:r>
              <a:rPr lang="de-AT" sz="1200" kern="1200" dirty="0" err="1">
                <a:solidFill>
                  <a:schemeClr val="tx1"/>
                </a:solidFill>
                <a:effectLst/>
                <a:latin typeface="+mn-lt"/>
                <a:ea typeface="+mn-ea"/>
                <a:cs typeface="+mn-cs"/>
              </a:rPr>
              <a:t>Aufloesung</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ermoeglicht</a:t>
            </a:r>
            <a:r>
              <a:rPr lang="de-A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Wir nehmen einen gesunden Probanden und schieben ihn oder sie in den </a:t>
            </a:r>
            <a:r>
              <a:rPr lang="de-AT" sz="1200" kern="1200" dirty="0" err="1">
                <a:solidFill>
                  <a:schemeClr val="tx1"/>
                </a:solidFill>
                <a:effectLst/>
                <a:latin typeface="+mn-lt"/>
                <a:ea typeface="+mn-ea"/>
                <a:cs typeface="+mn-cs"/>
              </a:rPr>
              <a:t>Scnaner</a:t>
            </a:r>
            <a:r>
              <a:rPr lang="de-AT" sz="1200" kern="1200" dirty="0">
                <a:solidFill>
                  <a:schemeClr val="tx1"/>
                </a:solidFill>
                <a:effectLst/>
                <a:latin typeface="+mn-lt"/>
                <a:ea typeface="+mn-ea"/>
                <a:cs typeface="+mn-cs"/>
              </a:rPr>
              <a:t> hinein. Im Scanner ist ein Bildschirm, auf dem man dynamische Bilder zeigen kann, die die visuellen Areale aktivieren.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38</a:t>
            </a:fld>
            <a:endParaRPr lang="en-US"/>
          </a:p>
        </p:txBody>
      </p:sp>
    </p:spTree>
    <p:extLst>
      <p:ext uri="{BB962C8B-B14F-4D97-AF65-F5344CB8AC3E}">
        <p14:creationId xmlns:p14="http://schemas.microsoft.com/office/powerpoint/2010/main" val="3798887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Wenn man das gleiche Bild zuerst nur durch das linke Auge</a:t>
            </a:r>
            <a:r>
              <a:rPr lang="en-US" dirty="0">
                <a:effectLst/>
              </a:rPr>
              <a:t> </a:t>
            </a:r>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39</a:t>
            </a:fld>
            <a:endParaRPr lang="en-US"/>
          </a:p>
        </p:txBody>
      </p:sp>
    </p:spTree>
    <p:extLst>
      <p:ext uri="{BB962C8B-B14F-4D97-AF65-F5344CB8AC3E}">
        <p14:creationId xmlns:p14="http://schemas.microsoft.com/office/powerpoint/2010/main" val="4117140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sz="1200" kern="1200" dirty="0">
                <a:solidFill>
                  <a:schemeClr val="tx1"/>
                </a:solidFill>
                <a:effectLst/>
                <a:latin typeface="+mn-lt"/>
                <a:ea typeface="+mn-ea"/>
                <a:cs typeface="+mn-cs"/>
              </a:rPr>
              <a:t>Und dann nur durch das rechte Auge Zeigt, kann man die </a:t>
            </a:r>
            <a:r>
              <a:rPr lang="de-AT" sz="1200" kern="1200" dirty="0" err="1">
                <a:solidFill>
                  <a:schemeClr val="tx1"/>
                </a:solidFill>
                <a:effectLst/>
                <a:latin typeface="+mn-lt"/>
                <a:ea typeface="+mn-ea"/>
                <a:cs typeface="+mn-cs"/>
              </a:rPr>
              <a:t>ensrpechenden</a:t>
            </a:r>
            <a:r>
              <a:rPr lang="de-AT" sz="1200" kern="1200" dirty="0">
                <a:solidFill>
                  <a:schemeClr val="tx1"/>
                </a:solidFill>
                <a:effectLst/>
                <a:latin typeface="+mn-lt"/>
                <a:ea typeface="+mn-ea"/>
                <a:cs typeface="+mn-cs"/>
              </a:rPr>
              <a:t> Augendominanzsauelen aktivieren.</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40</a:t>
            </a:fld>
            <a:endParaRPr lang="en-US"/>
          </a:p>
        </p:txBody>
      </p:sp>
    </p:spTree>
    <p:extLst>
      <p:ext uri="{BB962C8B-B14F-4D97-AF65-F5344CB8AC3E}">
        <p14:creationId xmlns:p14="http://schemas.microsoft.com/office/powerpoint/2010/main" val="2922795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sz="1200" kern="1200" dirty="0">
                <a:solidFill>
                  <a:schemeClr val="tx1"/>
                </a:solidFill>
                <a:effectLst/>
                <a:latin typeface="+mn-lt"/>
                <a:ea typeface="+mn-ea"/>
                <a:cs typeface="+mn-cs"/>
              </a:rPr>
              <a:t>Ein kleines Problem gibt es noch. Durch die </a:t>
            </a:r>
            <a:r>
              <a:rPr lang="de-AT" sz="1200" kern="1200" dirty="0" err="1">
                <a:solidFill>
                  <a:schemeClr val="tx1"/>
                </a:solidFill>
                <a:effectLst/>
                <a:latin typeface="+mn-lt"/>
                <a:ea typeface="+mn-ea"/>
                <a:cs typeface="+mn-cs"/>
              </a:rPr>
              <a:t>Hirnwindugen</a:t>
            </a:r>
            <a:r>
              <a:rPr lang="de-AT" sz="1200" kern="1200" dirty="0">
                <a:solidFill>
                  <a:schemeClr val="tx1"/>
                </a:solidFill>
                <a:effectLst/>
                <a:latin typeface="+mn-lt"/>
                <a:ea typeface="+mn-ea"/>
                <a:cs typeface="+mn-cs"/>
              </a:rPr>
              <a:t> sieht man das typische Augendominanzmuster leider nicht so gut.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41</a:t>
            </a:fld>
            <a:endParaRPr lang="en-US"/>
          </a:p>
        </p:txBody>
      </p:sp>
    </p:spTree>
    <p:extLst>
      <p:ext uri="{BB962C8B-B14F-4D97-AF65-F5344CB8AC3E}">
        <p14:creationId xmlns:p14="http://schemas.microsoft.com/office/powerpoint/2010/main" val="1830677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sz="1200" kern="1200" dirty="0">
                <a:solidFill>
                  <a:schemeClr val="tx1"/>
                </a:solidFill>
                <a:effectLst/>
                <a:latin typeface="+mn-lt"/>
                <a:ea typeface="+mn-ea"/>
                <a:cs typeface="+mn-cs"/>
              </a:rPr>
              <a:t>Darum nehmen wir ein anatomisches Bild, und generieren mittels spezieller Software ein Modell der </a:t>
            </a:r>
            <a:r>
              <a:rPr lang="de-AT" sz="1200" kern="1200" dirty="0" err="1">
                <a:solidFill>
                  <a:schemeClr val="tx1"/>
                </a:solidFill>
                <a:effectLst/>
                <a:latin typeface="+mn-lt"/>
                <a:ea typeface="+mn-ea"/>
                <a:cs typeface="+mn-cs"/>
              </a:rPr>
              <a:t>Hirnoberflaeche</a:t>
            </a:r>
            <a:r>
              <a:rPr lang="de-AT" sz="1200" kern="1200" dirty="0">
                <a:solidFill>
                  <a:schemeClr val="tx1"/>
                </a:solidFill>
                <a:effectLst/>
                <a:latin typeface="+mn-lt"/>
                <a:ea typeface="+mn-ea"/>
                <a:cs typeface="+mn-cs"/>
              </a:rPr>
              <a:t>. Hier sieht man es in Gelb. Innen ist die Grenze zwischen der grauen und der wissen Substanz, </a:t>
            </a:r>
            <a:r>
              <a:rPr lang="de-AT" sz="1200" kern="1200" dirty="0" err="1">
                <a:solidFill>
                  <a:schemeClr val="tx1"/>
                </a:solidFill>
                <a:effectLst/>
                <a:latin typeface="+mn-lt"/>
                <a:ea typeface="+mn-ea"/>
                <a:cs typeface="+mn-cs"/>
              </a:rPr>
              <a:t>aussen</a:t>
            </a:r>
            <a:r>
              <a:rPr lang="de-AT" sz="1200" kern="1200" dirty="0">
                <a:solidFill>
                  <a:schemeClr val="tx1"/>
                </a:solidFill>
                <a:effectLst/>
                <a:latin typeface="+mn-lt"/>
                <a:ea typeface="+mn-ea"/>
                <a:cs typeface="+mn-cs"/>
              </a:rPr>
              <a:t> ist die Grenze zwischen der grauen Substanz und der </a:t>
            </a:r>
            <a:r>
              <a:rPr lang="de-AT" sz="1200" kern="1200" dirty="0" err="1">
                <a:solidFill>
                  <a:schemeClr val="tx1"/>
                </a:solidFill>
                <a:effectLst/>
                <a:latin typeface="+mn-lt"/>
                <a:ea typeface="+mn-ea"/>
                <a:cs typeface="+mn-cs"/>
              </a:rPr>
              <a:t>Hirnflussigkeit</a:t>
            </a:r>
            <a:r>
              <a:rPr lang="de-A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42</a:t>
            </a:fld>
            <a:endParaRPr lang="en-US"/>
          </a:p>
        </p:txBody>
      </p:sp>
    </p:spTree>
    <p:extLst>
      <p:ext uri="{BB962C8B-B14F-4D97-AF65-F5344CB8AC3E}">
        <p14:creationId xmlns:p14="http://schemas.microsoft.com/office/powerpoint/2010/main" val="1830677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Wir nehmen dieses 3-Dimentionale Modell, und beginnen, es mittels eines speziellen </a:t>
            </a:r>
            <a:r>
              <a:rPr lang="de-AT" sz="1200" kern="1200" dirty="0" err="1">
                <a:solidFill>
                  <a:schemeClr val="tx1"/>
                </a:solidFill>
                <a:effectLst/>
                <a:latin typeface="+mn-lt"/>
                <a:ea typeface="+mn-ea"/>
                <a:cs typeface="+mn-cs"/>
              </a:rPr>
              <a:t>Komputerprogramms</a:t>
            </a:r>
            <a:r>
              <a:rPr lang="de-AT" sz="1200" kern="1200" dirty="0">
                <a:solidFill>
                  <a:schemeClr val="tx1"/>
                </a:solidFill>
                <a:effectLst/>
                <a:latin typeface="+mn-lt"/>
                <a:ea typeface="+mn-ea"/>
                <a:cs typeface="+mn-cs"/>
              </a:rPr>
              <a:t> zu </a:t>
            </a:r>
            <a:r>
              <a:rPr lang="de-AT" sz="1200" kern="1200" dirty="0" err="1">
                <a:solidFill>
                  <a:schemeClr val="tx1"/>
                </a:solidFill>
                <a:effectLst/>
                <a:latin typeface="+mn-lt"/>
                <a:ea typeface="+mn-ea"/>
                <a:cs typeface="+mn-cs"/>
              </a:rPr>
              <a:t>glaetten</a:t>
            </a:r>
            <a:r>
              <a:rPr lang="de-AT" sz="1200" kern="1200" dirty="0">
                <a:solidFill>
                  <a:schemeClr val="tx1"/>
                </a:solidFill>
                <a:effectLst/>
                <a:latin typeface="+mn-lt"/>
                <a:ea typeface="+mn-ea"/>
                <a:cs typeface="+mn-cs"/>
              </a:rPr>
              <a:t>.  Dieses kleine Video zeigt Ihnen den Ablauf.</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Als </a:t>
            </a:r>
            <a:r>
              <a:rPr lang="de-AT" sz="1200" kern="1200" dirty="0" err="1">
                <a:solidFill>
                  <a:schemeClr val="tx1"/>
                </a:solidFill>
                <a:effectLst/>
                <a:latin typeface="+mn-lt"/>
                <a:ea typeface="+mn-ea"/>
                <a:cs typeface="+mn-cs"/>
              </a:rPr>
              <a:t>Ergebniss</a:t>
            </a:r>
            <a:r>
              <a:rPr lang="de-AT" sz="1200" kern="1200" dirty="0">
                <a:solidFill>
                  <a:schemeClr val="tx1"/>
                </a:solidFill>
                <a:effectLst/>
                <a:latin typeface="+mn-lt"/>
                <a:ea typeface="+mn-ea"/>
                <a:cs typeface="+mn-cs"/>
              </a:rPr>
              <a:t> haben wir dann eine flache </a:t>
            </a:r>
            <a:r>
              <a:rPr lang="de-AT" sz="1200" kern="1200" dirty="0" err="1">
                <a:solidFill>
                  <a:schemeClr val="tx1"/>
                </a:solidFill>
                <a:effectLst/>
                <a:latin typeface="+mn-lt"/>
                <a:ea typeface="+mn-ea"/>
                <a:cs typeface="+mn-cs"/>
              </a:rPr>
              <a:t>Gehirnhaelfte</a:t>
            </a:r>
            <a:r>
              <a:rPr lang="de-AT" sz="1200" kern="1200" dirty="0">
                <a:solidFill>
                  <a:schemeClr val="tx1"/>
                </a:solidFill>
                <a:effectLst/>
                <a:latin typeface="+mn-lt"/>
                <a:ea typeface="+mn-ea"/>
                <a:cs typeface="+mn-cs"/>
              </a:rPr>
              <a:t> ohne Hirnwindungen. In Gelb ist eine Region markiert, wo die </a:t>
            </a:r>
            <a:r>
              <a:rPr lang="de-AT" sz="1200" kern="1200" dirty="0" err="1">
                <a:solidFill>
                  <a:schemeClr val="tx1"/>
                </a:solidFill>
                <a:effectLst/>
                <a:latin typeface="+mn-lt"/>
                <a:ea typeface="+mn-ea"/>
                <a:cs typeface="+mn-cs"/>
              </a:rPr>
              <a:t>Augendominanzsaulen</a:t>
            </a:r>
            <a:r>
              <a:rPr lang="de-AT" sz="1200" kern="1200" dirty="0">
                <a:solidFill>
                  <a:schemeClr val="tx1"/>
                </a:solidFill>
                <a:effectLst/>
                <a:latin typeface="+mn-lt"/>
                <a:ea typeface="+mn-ea"/>
                <a:cs typeface="+mn-cs"/>
              </a:rPr>
              <a:t> zu sehen sind.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1F1A2ED-52FE-4042-815C-5830AB680017}" type="slidenum">
              <a:rPr lang="en-US" smtClean="0"/>
              <a:t>43</a:t>
            </a:fld>
            <a:endParaRPr lang="en-US"/>
          </a:p>
        </p:txBody>
      </p:sp>
    </p:spTree>
    <p:extLst>
      <p:ext uri="{BB962C8B-B14F-4D97-AF65-F5344CB8AC3E}">
        <p14:creationId xmlns:p14="http://schemas.microsoft.com/office/powerpoint/2010/main" val="2747361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a:solidFill>
                  <a:schemeClr val="tx1"/>
                </a:solidFill>
                <a:effectLst/>
                <a:latin typeface="+mn-lt"/>
                <a:ea typeface="+mn-ea"/>
                <a:cs typeface="+mn-cs"/>
              </a:rPr>
              <a:t>Und hier ist schon mal das </a:t>
            </a:r>
            <a:r>
              <a:rPr lang="de-AT" sz="1200" kern="1200" dirty="0" err="1">
                <a:solidFill>
                  <a:schemeClr val="tx1"/>
                </a:solidFill>
                <a:effectLst/>
                <a:latin typeface="+mn-lt"/>
                <a:ea typeface="+mn-ea"/>
                <a:cs typeface="+mn-cs"/>
              </a:rPr>
              <a:t>ergebniss</a:t>
            </a:r>
            <a:r>
              <a:rPr lang="de-AT" sz="1200" kern="1200" dirty="0">
                <a:solidFill>
                  <a:schemeClr val="tx1"/>
                </a:solidFill>
                <a:effectLst/>
                <a:latin typeface="+mn-lt"/>
                <a:ea typeface="+mn-ea"/>
                <a:cs typeface="+mn-cs"/>
              </a:rPr>
              <a:t> eines Experiments. </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Zum Vergleich haben wir das Experiment zuerst mit einem typischen 3 Tesla Scanner gemacht, der nur eine sehr </a:t>
            </a:r>
            <a:r>
              <a:rPr lang="de-AT" sz="1200" kern="1200" dirty="0" err="1">
                <a:solidFill>
                  <a:schemeClr val="tx1"/>
                </a:solidFill>
                <a:effectLst/>
                <a:latin typeface="+mn-lt"/>
                <a:ea typeface="+mn-ea"/>
                <a:cs typeface="+mn-cs"/>
              </a:rPr>
              <a:t>maessige</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Aufloesung</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ermoeglicht</a:t>
            </a:r>
            <a:r>
              <a:rPr lang="de-AT" sz="1200" kern="1200" dirty="0">
                <a:solidFill>
                  <a:schemeClr val="tx1"/>
                </a:solidFill>
                <a:effectLst/>
                <a:latin typeface="+mn-lt"/>
                <a:ea typeface="+mn-ea"/>
                <a:cs typeface="+mn-cs"/>
              </a:rPr>
              <a:t>. Sieht man hier im gelben Bereich irgendwas, was wie Augendominanzsauelen ausschaut? Eher nicht oder wenig. Man sieht rote Punkte, die hier das linke Auge </a:t>
            </a:r>
            <a:r>
              <a:rPr lang="de-AT" sz="1200" kern="1200" dirty="0" err="1">
                <a:solidFill>
                  <a:schemeClr val="tx1"/>
                </a:solidFill>
                <a:effectLst/>
                <a:latin typeface="+mn-lt"/>
                <a:ea typeface="+mn-ea"/>
                <a:cs typeface="+mn-cs"/>
              </a:rPr>
              <a:t>räpresentieren</a:t>
            </a:r>
            <a:r>
              <a:rPr lang="de-AT" sz="1200" kern="1200" dirty="0">
                <a:solidFill>
                  <a:schemeClr val="tx1"/>
                </a:solidFill>
                <a:effectLst/>
                <a:latin typeface="+mn-lt"/>
                <a:ea typeface="+mn-ea"/>
                <a:cs typeface="+mn-cs"/>
              </a:rPr>
              <a:t> und blaue Punkte, die das rechte Auge </a:t>
            </a:r>
            <a:r>
              <a:rPr lang="de-AT" sz="1200" kern="1200" dirty="0" err="1">
                <a:solidFill>
                  <a:schemeClr val="tx1"/>
                </a:solidFill>
                <a:effectLst/>
                <a:latin typeface="+mn-lt"/>
                <a:ea typeface="+mn-ea"/>
                <a:cs typeface="+mn-cs"/>
              </a:rPr>
              <a:t>räpräsentieren</a:t>
            </a:r>
            <a:r>
              <a:rPr lang="de-AT" sz="1200" kern="1200" dirty="0">
                <a:solidFill>
                  <a:schemeClr val="tx1"/>
                </a:solidFill>
                <a:effectLst/>
                <a:latin typeface="+mn-lt"/>
                <a:ea typeface="+mn-ea"/>
                <a:cs typeface="+mn-cs"/>
              </a:rPr>
              <a:t>, sowohl innerhalb als auch </a:t>
            </a:r>
            <a:r>
              <a:rPr lang="de-AT" sz="1200" kern="1200" dirty="0" err="1">
                <a:solidFill>
                  <a:schemeClr val="tx1"/>
                </a:solidFill>
                <a:effectLst/>
                <a:latin typeface="+mn-lt"/>
                <a:ea typeface="+mn-ea"/>
                <a:cs typeface="+mn-cs"/>
              </a:rPr>
              <a:t>ausserhalb</a:t>
            </a:r>
            <a:r>
              <a:rPr lang="de-AT" sz="120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EFFEAA-9F82-C343-B826-1BBB967C2378}" type="slidenum">
              <a:rPr lang="en-US" smtClean="0"/>
              <a:t>44</a:t>
            </a:fld>
            <a:endParaRPr lang="en-US"/>
          </a:p>
        </p:txBody>
      </p:sp>
    </p:spTree>
    <p:extLst>
      <p:ext uri="{BB962C8B-B14F-4D97-AF65-F5344CB8AC3E}">
        <p14:creationId xmlns:p14="http://schemas.microsoft.com/office/powerpoint/2010/main" val="411579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de-AT" sz="1200" kern="1200" dirty="0">
                <a:solidFill>
                  <a:schemeClr val="tx1"/>
                </a:solidFill>
                <a:effectLst/>
                <a:latin typeface="+mn-lt"/>
                <a:ea typeface="+mn-ea"/>
                <a:cs typeface="+mn-cs"/>
              </a:rPr>
              <a:t>Und hier, zum vergleichen, ist das gleiche Experiment, aber mittels Hochfeldscanner, mit einer viel </a:t>
            </a:r>
            <a:r>
              <a:rPr lang="de-AT" sz="1200" kern="1200" dirty="0" err="1">
                <a:solidFill>
                  <a:schemeClr val="tx1"/>
                </a:solidFill>
                <a:effectLst/>
                <a:latin typeface="+mn-lt"/>
                <a:ea typeface="+mn-ea"/>
                <a:cs typeface="+mn-cs"/>
              </a:rPr>
              <a:t>hoeheren</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Aufloesung</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durchgefuehrt</a:t>
            </a:r>
            <a:r>
              <a:rPr lang="de-AT" sz="1200" kern="1200" dirty="0">
                <a:solidFill>
                  <a:schemeClr val="tx1"/>
                </a:solidFill>
                <a:effectLst/>
                <a:latin typeface="+mn-lt"/>
                <a:ea typeface="+mn-ea"/>
                <a:cs typeface="+mn-cs"/>
              </a:rPr>
              <a:t>. Ich hoffe, sie stimmen mir zu, dass viel mehr gelb und blau im </a:t>
            </a:r>
            <a:r>
              <a:rPr lang="de-AT" sz="1200" kern="1200" dirty="0" err="1">
                <a:solidFill>
                  <a:schemeClr val="tx1"/>
                </a:solidFill>
                <a:effectLst/>
                <a:latin typeface="+mn-lt"/>
                <a:ea typeface="+mn-ea"/>
                <a:cs typeface="+mn-cs"/>
              </a:rPr>
              <a:t>pimaeren</a:t>
            </a:r>
            <a:r>
              <a:rPr lang="de-AT" sz="1200" kern="1200" dirty="0">
                <a:solidFill>
                  <a:schemeClr val="tx1"/>
                </a:solidFill>
                <a:effectLst/>
                <a:latin typeface="+mn-lt"/>
                <a:ea typeface="+mn-ea"/>
                <a:cs typeface="+mn-cs"/>
              </a:rPr>
              <a:t> visuellen Areal zu finden sind, und dass das Bild unserem Leoparden-Muster ähnlich wird.</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EFFEAA-9F82-C343-B826-1BBB967C2378}" type="slidenum">
              <a:rPr lang="en-US" smtClean="0"/>
              <a:t>45</a:t>
            </a:fld>
            <a:endParaRPr lang="en-US"/>
          </a:p>
        </p:txBody>
      </p:sp>
    </p:spTree>
    <p:extLst>
      <p:ext uri="{BB962C8B-B14F-4D97-AF65-F5344CB8AC3E}">
        <p14:creationId xmlns:p14="http://schemas.microsoft.com/office/powerpoint/2010/main" val="4115793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AT" sz="1200" kern="1200" dirty="0" err="1">
                <a:solidFill>
                  <a:schemeClr val="tx1"/>
                </a:solidFill>
                <a:effectLst/>
                <a:latin typeface="+mn-lt"/>
                <a:ea typeface="+mn-ea"/>
                <a:cs typeface="+mn-cs"/>
              </a:rPr>
              <a:t>Fuer</a:t>
            </a:r>
            <a:r>
              <a:rPr lang="de-AT" sz="1200" kern="1200" dirty="0">
                <a:solidFill>
                  <a:schemeClr val="tx1"/>
                </a:solidFill>
                <a:effectLst/>
                <a:latin typeface="+mn-lt"/>
                <a:ea typeface="+mn-ea"/>
                <a:cs typeface="+mn-cs"/>
              </a:rPr>
              <a:t> diejenigen, die nicht </a:t>
            </a:r>
            <a:r>
              <a:rPr lang="de-AT" sz="1200" kern="1200" dirty="0" err="1">
                <a:solidFill>
                  <a:schemeClr val="tx1"/>
                </a:solidFill>
                <a:effectLst/>
                <a:latin typeface="+mn-lt"/>
                <a:ea typeface="+mn-ea"/>
                <a:cs typeface="+mn-cs"/>
              </a:rPr>
              <a:t>ueberzeugt</a:t>
            </a:r>
            <a:r>
              <a:rPr lang="de-AT" sz="1200" kern="1200" dirty="0">
                <a:solidFill>
                  <a:schemeClr val="tx1"/>
                </a:solidFill>
                <a:effectLst/>
                <a:latin typeface="+mn-lt"/>
                <a:ea typeface="+mn-ea"/>
                <a:cs typeface="+mn-cs"/>
              </a:rPr>
              <a:t> sind, muss ich noch etwas sagen. </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So toll wie </a:t>
            </a:r>
            <a:r>
              <a:rPr lang="de-AT" sz="1200" kern="1200" dirty="0" err="1">
                <a:solidFill>
                  <a:schemeClr val="tx1"/>
                </a:solidFill>
                <a:effectLst/>
                <a:latin typeface="+mn-lt"/>
                <a:ea typeface="+mn-ea"/>
                <a:cs typeface="+mn-cs"/>
              </a:rPr>
              <a:t>post</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mortem</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koenenn</a:t>
            </a:r>
            <a:r>
              <a:rPr lang="de-AT" sz="1200" kern="1200" dirty="0">
                <a:solidFill>
                  <a:schemeClr val="tx1"/>
                </a:solidFill>
                <a:effectLst/>
                <a:latin typeface="+mn-lt"/>
                <a:ea typeface="+mn-ea"/>
                <a:cs typeface="+mn-cs"/>
              </a:rPr>
              <a:t> wir die </a:t>
            </a:r>
            <a:r>
              <a:rPr lang="de-AT" sz="1200" kern="1200" dirty="0" err="1">
                <a:solidFill>
                  <a:schemeClr val="tx1"/>
                </a:solidFill>
                <a:effectLst/>
                <a:latin typeface="+mn-lt"/>
                <a:ea typeface="+mn-ea"/>
                <a:cs typeface="+mn-cs"/>
              </a:rPr>
              <a:t>Sualen</a:t>
            </a:r>
            <a:r>
              <a:rPr lang="de-AT" sz="1200" kern="1200" dirty="0">
                <a:solidFill>
                  <a:schemeClr val="tx1"/>
                </a:solidFill>
                <a:effectLst/>
                <a:latin typeface="+mn-lt"/>
                <a:ea typeface="+mn-ea"/>
                <a:cs typeface="+mn-cs"/>
              </a:rPr>
              <a:t> noch nicht sehen. Das ist deshalb so, weil die Dicke einer </a:t>
            </a:r>
            <a:r>
              <a:rPr lang="de-AT" sz="1200" kern="1200" dirty="0" err="1">
                <a:solidFill>
                  <a:schemeClr val="tx1"/>
                </a:solidFill>
                <a:effectLst/>
                <a:latin typeface="+mn-lt"/>
                <a:ea typeface="+mn-ea"/>
                <a:cs typeface="+mn-cs"/>
              </a:rPr>
              <a:t>Saule</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ungefahr</a:t>
            </a:r>
            <a:r>
              <a:rPr lang="de-AT" sz="1200" kern="1200" dirty="0">
                <a:solidFill>
                  <a:schemeClr val="tx1"/>
                </a:solidFill>
                <a:effectLst/>
                <a:latin typeface="+mn-lt"/>
                <a:ea typeface="+mn-ea"/>
                <a:cs typeface="+mn-cs"/>
              </a:rPr>
              <a:t> 0.8 mm ist, und unsere </a:t>
            </a:r>
            <a:r>
              <a:rPr lang="de-AT" sz="1200" kern="1200" dirty="0" err="1">
                <a:solidFill>
                  <a:schemeClr val="tx1"/>
                </a:solidFill>
                <a:effectLst/>
                <a:latin typeface="+mn-lt"/>
                <a:ea typeface="+mn-ea"/>
                <a:cs typeface="+mn-cs"/>
              </a:rPr>
              <a:t>Aufloesung</a:t>
            </a:r>
            <a:r>
              <a:rPr lang="de-AT" sz="1200" kern="1200" dirty="0">
                <a:solidFill>
                  <a:schemeClr val="tx1"/>
                </a:solidFill>
                <a:effectLst/>
                <a:latin typeface="+mn-lt"/>
                <a:ea typeface="+mn-ea"/>
                <a:cs typeface="+mn-cs"/>
              </a:rPr>
              <a:t> ist auch 0.8 mm. Deshalb werden wir in den Pixel auf dem Bild, die zur </a:t>
            </a:r>
            <a:r>
              <a:rPr lang="de-AT" sz="1200" kern="1200" dirty="0" err="1">
                <a:solidFill>
                  <a:schemeClr val="tx1"/>
                </a:solidFill>
                <a:effectLst/>
                <a:latin typeface="+mn-lt"/>
                <a:ea typeface="+mn-ea"/>
                <a:cs typeface="+mn-cs"/>
              </a:rPr>
              <a:t>haelfte</a:t>
            </a:r>
            <a:r>
              <a:rPr lang="de-AT" sz="1200" kern="1200" dirty="0">
                <a:solidFill>
                  <a:schemeClr val="tx1"/>
                </a:solidFill>
                <a:effectLst/>
                <a:latin typeface="+mn-lt"/>
                <a:ea typeface="+mn-ea"/>
                <a:cs typeface="+mn-cs"/>
              </a:rPr>
              <a:t> das linke Auge und zur </a:t>
            </a:r>
            <a:r>
              <a:rPr lang="de-AT" sz="1200" kern="1200" dirty="0" err="1">
                <a:solidFill>
                  <a:schemeClr val="tx1"/>
                </a:solidFill>
                <a:effectLst/>
                <a:latin typeface="+mn-lt"/>
                <a:ea typeface="+mn-ea"/>
                <a:cs typeface="+mn-cs"/>
              </a:rPr>
              <a:t>haelfte</a:t>
            </a:r>
            <a:r>
              <a:rPr lang="de-AT" sz="1200" kern="1200" dirty="0">
                <a:solidFill>
                  <a:schemeClr val="tx1"/>
                </a:solidFill>
                <a:effectLst/>
                <a:latin typeface="+mn-lt"/>
                <a:ea typeface="+mn-ea"/>
                <a:cs typeface="+mn-cs"/>
              </a:rPr>
              <a:t> das rechte Auge enthalten, nichts finden. Aber die Technologie entwickelt sich rasch, und es wird nicht mehr lange </a:t>
            </a:r>
            <a:r>
              <a:rPr lang="de-AT" sz="1200" kern="1200" dirty="0" err="1">
                <a:solidFill>
                  <a:schemeClr val="tx1"/>
                </a:solidFill>
                <a:effectLst/>
                <a:latin typeface="+mn-lt"/>
                <a:ea typeface="+mn-ea"/>
                <a:cs typeface="+mn-cs"/>
              </a:rPr>
              <a:t>dauren</a:t>
            </a:r>
            <a:r>
              <a:rPr lang="de-AT" sz="1200" kern="1200" dirty="0">
                <a:solidFill>
                  <a:schemeClr val="tx1"/>
                </a:solidFill>
                <a:effectLst/>
                <a:latin typeface="+mn-lt"/>
                <a:ea typeface="+mn-ea"/>
                <a:cs typeface="+mn-cs"/>
              </a:rPr>
              <a:t>, bist unsere Ergebnisse der </a:t>
            </a:r>
            <a:r>
              <a:rPr lang="de-AT" sz="1200" kern="1200" dirty="0" err="1">
                <a:solidFill>
                  <a:schemeClr val="tx1"/>
                </a:solidFill>
                <a:effectLst/>
                <a:latin typeface="+mn-lt"/>
                <a:ea typeface="+mn-ea"/>
                <a:cs typeface="+mn-cs"/>
              </a:rPr>
              <a:t>Qualitet</a:t>
            </a:r>
            <a:r>
              <a:rPr lang="de-AT" sz="1200" kern="1200" dirty="0">
                <a:solidFill>
                  <a:schemeClr val="tx1"/>
                </a:solidFill>
                <a:effectLst/>
                <a:latin typeface="+mn-lt"/>
                <a:ea typeface="+mn-ea"/>
                <a:cs typeface="+mn-cs"/>
              </a:rPr>
              <a:t> von </a:t>
            </a:r>
            <a:r>
              <a:rPr lang="de-AT" sz="1200" kern="1200" dirty="0" err="1">
                <a:solidFill>
                  <a:schemeClr val="tx1"/>
                </a:solidFill>
                <a:effectLst/>
                <a:latin typeface="+mn-lt"/>
                <a:ea typeface="+mn-ea"/>
                <a:cs typeface="+mn-cs"/>
              </a:rPr>
              <a:t>post</a:t>
            </a:r>
            <a:r>
              <a:rPr lang="de-AT" sz="1200" kern="1200" dirty="0">
                <a:solidFill>
                  <a:schemeClr val="tx1"/>
                </a:solidFill>
                <a:effectLst/>
                <a:latin typeface="+mn-lt"/>
                <a:ea typeface="+mn-ea"/>
                <a:cs typeface="+mn-cs"/>
              </a:rPr>
              <a:t> </a:t>
            </a:r>
            <a:r>
              <a:rPr lang="de-AT" sz="1200" kern="1200" dirty="0" err="1">
                <a:solidFill>
                  <a:schemeClr val="tx1"/>
                </a:solidFill>
                <a:effectLst/>
                <a:latin typeface="+mn-lt"/>
                <a:ea typeface="+mn-ea"/>
                <a:cs typeface="+mn-cs"/>
              </a:rPr>
              <a:t>mortem</a:t>
            </a:r>
            <a:r>
              <a:rPr lang="de-AT" sz="1200" kern="1200" dirty="0">
                <a:solidFill>
                  <a:schemeClr val="tx1"/>
                </a:solidFill>
                <a:effectLst/>
                <a:latin typeface="+mn-lt"/>
                <a:ea typeface="+mn-ea"/>
                <a:cs typeface="+mn-cs"/>
              </a:rPr>
              <a:t> Daten entsprechen.</a:t>
            </a:r>
            <a:endParaRPr lang="en-US" sz="1200" kern="1200" dirty="0">
              <a:solidFill>
                <a:schemeClr val="tx1"/>
              </a:solidFill>
              <a:effectLst/>
              <a:latin typeface="+mn-lt"/>
              <a:ea typeface="+mn-ea"/>
              <a:cs typeface="+mn-cs"/>
            </a:endParaRPr>
          </a:p>
          <a:p>
            <a:r>
              <a:rPr lang="de-AT"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EEFFEAA-9F82-C343-B826-1BBB967C2378}" type="slidenum">
              <a:rPr lang="en-US" smtClean="0"/>
              <a:t>46</a:t>
            </a:fld>
            <a:endParaRPr lang="en-US"/>
          </a:p>
        </p:txBody>
      </p:sp>
    </p:spTree>
    <p:extLst>
      <p:ext uri="{BB962C8B-B14F-4D97-AF65-F5344CB8AC3E}">
        <p14:creationId xmlns:p14="http://schemas.microsoft.com/office/powerpoint/2010/main" val="181705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an image is 4d and consists of little 3d cubes called voxels, with the 4</a:t>
            </a:r>
            <a:r>
              <a:rPr lang="en-US" baseline="30000" dirty="0"/>
              <a:t>th</a:t>
            </a:r>
            <a:r>
              <a:rPr lang="en-US" baseline="0" dirty="0"/>
              <a:t> </a:t>
            </a:r>
            <a:r>
              <a:rPr lang="en-US" baseline="0" dirty="0" err="1"/>
              <a:t>diemtion</a:t>
            </a:r>
            <a:r>
              <a:rPr lang="en-US" baseline="0" dirty="0"/>
              <a:t> being time.</a:t>
            </a:r>
          </a:p>
          <a:p>
            <a:r>
              <a:rPr lang="en-US" baseline="0" dirty="0"/>
              <a:t>A </a:t>
            </a:r>
            <a:r>
              <a:rPr lang="en-US" baseline="0" dirty="0" err="1"/>
              <a:t>calssical</a:t>
            </a:r>
            <a:r>
              <a:rPr lang="en-US" baseline="0" dirty="0"/>
              <a:t> analysis is done over </a:t>
            </a:r>
            <a:r>
              <a:rPr lang="en-US" baseline="0" dirty="0" err="1"/>
              <a:t>tiem</a:t>
            </a:r>
            <a:r>
              <a:rPr lang="en-US" baseline="0" dirty="0"/>
              <a:t> for every voxel in the brain </a:t>
            </a:r>
            <a:r>
              <a:rPr lang="en-US" baseline="0" dirty="0" err="1"/>
              <a:t>independelty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a:t>
            </a:fld>
            <a:endParaRPr lang="en-US"/>
          </a:p>
        </p:txBody>
      </p:sp>
    </p:spTree>
    <p:extLst>
      <p:ext uri="{BB962C8B-B14F-4D97-AF65-F5344CB8AC3E}">
        <p14:creationId xmlns:p14="http://schemas.microsoft.com/office/powerpoint/2010/main" val="4291207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recall our checkerboard</a:t>
            </a:r>
            <a:r>
              <a:rPr lang="en-US" baseline="0" dirty="0"/>
              <a:t> experiment where </a:t>
            </a:r>
            <a:r>
              <a:rPr lang="en-US" baseline="0" dirty="0" err="1"/>
              <a:t>particients</a:t>
            </a:r>
            <a:r>
              <a:rPr lang="en-US" baseline="0" dirty="0"/>
              <a:t> viewed either a checkerboard or a gray screen. Let’s also </a:t>
            </a:r>
            <a:r>
              <a:rPr lang="en-US" baseline="0" dirty="0" err="1"/>
              <a:t>creata</a:t>
            </a:r>
            <a:r>
              <a:rPr lang="en-US" baseline="0" dirty="0"/>
              <a:t> a function, called the </a:t>
            </a:r>
            <a:r>
              <a:rPr lang="en-US" baseline="0" dirty="0" err="1"/>
              <a:t>stimulsu</a:t>
            </a:r>
            <a:r>
              <a:rPr lang="en-US" baseline="0" dirty="0"/>
              <a:t> function, which is one where the checkerboard was on, and zero where the checkerboard was off</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a:t>
            </a:fld>
            <a:endParaRPr lang="en-US"/>
          </a:p>
        </p:txBody>
      </p:sp>
    </p:spTree>
    <p:extLst>
      <p:ext uri="{BB962C8B-B14F-4D97-AF65-F5344CB8AC3E}">
        <p14:creationId xmlns:p14="http://schemas.microsoft.com/office/powerpoint/2010/main" val="1951503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a:t>
            </a:r>
            <a:r>
              <a:rPr lang="en-US" baseline="0" dirty="0"/>
              <a:t> look at the time course of a voxel in the visual </a:t>
            </a:r>
            <a:r>
              <a:rPr lang="en-US" baseline="0" dirty="0" err="1"/>
              <a:t>coretx</a:t>
            </a:r>
            <a:r>
              <a:rPr lang="en-US" baseline="0" dirty="0"/>
              <a:t>. You see that it is noisy and delayed, but it kind of follows the stimulus.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8</a:t>
            </a:fld>
            <a:endParaRPr lang="en-US"/>
          </a:p>
        </p:txBody>
      </p:sp>
    </p:spTree>
    <p:extLst>
      <p:ext uri="{BB962C8B-B14F-4D97-AF65-F5344CB8AC3E}">
        <p14:creationId xmlns:p14="http://schemas.microsoft.com/office/powerpoint/2010/main" val="1951503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is a better way called the General linear model (shortly called </a:t>
            </a:r>
            <a:r>
              <a:rPr lang="en-US" baseline="0" dirty="0" err="1"/>
              <a:t>glm</a:t>
            </a:r>
            <a:r>
              <a:rPr lang="en-US" baseline="0" dirty="0"/>
              <a:t>)</a:t>
            </a:r>
          </a:p>
          <a:p>
            <a:r>
              <a:rPr lang="en-US" baseline="0" dirty="0"/>
              <a:t>It boils down to making a prediction about the signal time course and comparing this prediction with the measured signal</a:t>
            </a:r>
          </a:p>
          <a:p>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9</a:t>
            </a:fld>
            <a:endParaRPr lang="en-US"/>
          </a:p>
        </p:txBody>
      </p:sp>
    </p:spTree>
    <p:extLst>
      <p:ext uri="{BB962C8B-B14F-4D97-AF65-F5344CB8AC3E}">
        <p14:creationId xmlns:p14="http://schemas.microsoft.com/office/powerpoint/2010/main" val="2175165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build a prediction about the signal?</a:t>
            </a:r>
          </a:p>
          <a:p>
            <a:r>
              <a:rPr lang="en-US" dirty="0"/>
              <a:t>Well, we know the timing of the stimulu</a:t>
            </a:r>
            <a:r>
              <a:rPr lang="en-US" baseline="0" dirty="0"/>
              <a:t>s on the screen – called the stimulus function, and we know a </a:t>
            </a:r>
            <a:r>
              <a:rPr lang="en-US" baseline="0" dirty="0" err="1"/>
              <a:t>tiypical</a:t>
            </a:r>
            <a:r>
              <a:rPr lang="en-US" baseline="0" dirty="0"/>
              <a:t> shape of the hemodynamic response.</a:t>
            </a:r>
          </a:p>
          <a:p>
            <a:r>
              <a:rPr lang="en-US" baseline="0" dirty="0"/>
              <a:t>The signal prediction, called a </a:t>
            </a:r>
            <a:r>
              <a:rPr lang="en-US" baseline="0" dirty="0" err="1"/>
              <a:t>regressor</a:t>
            </a:r>
            <a:r>
              <a:rPr lang="en-US" baseline="0" dirty="0"/>
              <a:t>, is creased by the convolution operation between the stimulus function and the HRF.</a:t>
            </a:r>
          </a:p>
          <a:p>
            <a:r>
              <a:rPr lang="en-US" baseline="0" dirty="0"/>
              <a:t>The result of this convolution is will look like this:</a:t>
            </a:r>
            <a:endParaRPr lang="en-US" dirty="0"/>
          </a:p>
          <a:p>
            <a:endParaRPr lang="en-US" dirty="0"/>
          </a:p>
          <a:p>
            <a:r>
              <a:rPr lang="en-US" dirty="0"/>
              <a:t>Since we know</a:t>
            </a:r>
            <a:r>
              <a:rPr lang="en-US" baseline="0" dirty="0"/>
              <a:t> </a:t>
            </a:r>
            <a:r>
              <a:rPr lang="en-US" baseline="0" dirty="0" err="1"/>
              <a:t>aaproximately</a:t>
            </a:r>
            <a:r>
              <a:rPr lang="en-US" baseline="0" dirty="0"/>
              <a:t> what a signal should look like – It is our hemodynamic response function. By convolution of the stimulus function with </a:t>
            </a:r>
            <a:r>
              <a:rPr lang="en-US" baseline="0" dirty="0" err="1"/>
              <a:t>hrf</a:t>
            </a:r>
            <a:r>
              <a:rPr lang="en-US" baseline="0" dirty="0"/>
              <a:t> we can generate a signal predictor, which is called a </a:t>
            </a:r>
            <a:r>
              <a:rPr lang="en-US" baseline="0" dirty="0" err="1"/>
              <a:t>regressor</a:t>
            </a:r>
            <a:r>
              <a:rPr lang="en-US" baseline="0" dirty="0"/>
              <a:t>.</a:t>
            </a:r>
          </a:p>
          <a:p>
            <a:r>
              <a:rPr lang="en-US" baseline="0" dirty="0"/>
              <a:t>Then we fit the </a:t>
            </a:r>
            <a:r>
              <a:rPr lang="en-US" baseline="0" dirty="0" err="1"/>
              <a:t>regressor</a:t>
            </a:r>
            <a:r>
              <a:rPr lang="en-US" baseline="0" dirty="0"/>
              <a:t> to the measured signal. If it fits nicely there is an activation. How we decide if it fits nicely?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10</a:t>
            </a:fld>
            <a:endParaRPr lang="en-US"/>
          </a:p>
        </p:txBody>
      </p:sp>
    </p:spTree>
    <p:extLst>
      <p:ext uri="{BB962C8B-B14F-4D97-AF65-F5344CB8AC3E}">
        <p14:creationId xmlns:p14="http://schemas.microsoft.com/office/powerpoint/2010/main" val="274966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fit our prediction to the data (shown in read). If it fits nicely there is an activation. How we decide if it fits nicely?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11</a:t>
            </a:fld>
            <a:endParaRPr lang="en-US"/>
          </a:p>
        </p:txBody>
      </p:sp>
    </p:spTree>
    <p:extLst>
      <p:ext uri="{BB962C8B-B14F-4D97-AF65-F5344CB8AC3E}">
        <p14:creationId xmlns:p14="http://schemas.microsoft.com/office/powerpoint/2010/main" val="2749660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that it fits nicely?</a:t>
            </a:r>
          </a:p>
          <a:p>
            <a:r>
              <a:rPr lang="en-US" dirty="0"/>
              <a:t>Using a least square estimation of a linear regression, called the </a:t>
            </a:r>
            <a:r>
              <a:rPr lang="en-US" dirty="0" err="1"/>
              <a:t>genral</a:t>
            </a:r>
            <a:r>
              <a:rPr lang="en-US" baseline="0" dirty="0"/>
              <a:t> linear model (GLM)</a:t>
            </a:r>
          </a:p>
          <a:p>
            <a:r>
              <a:rPr lang="en-US" baseline="0" dirty="0"/>
              <a:t>The assumption behind </a:t>
            </a:r>
            <a:r>
              <a:rPr lang="en-US" baseline="0" dirty="0" err="1"/>
              <a:t>glm</a:t>
            </a:r>
            <a:r>
              <a:rPr lang="en-US" baseline="0" dirty="0"/>
              <a:t> is that you signal Y consists of a sum of the </a:t>
            </a:r>
            <a:r>
              <a:rPr lang="en-US" baseline="0" dirty="0" err="1"/>
              <a:t>folloing</a:t>
            </a:r>
            <a:r>
              <a:rPr lang="en-US" baseline="0" dirty="0"/>
              <a:t> terms:</a:t>
            </a:r>
          </a:p>
          <a:p>
            <a:r>
              <a:rPr lang="en-US" baseline="0" dirty="0" err="1"/>
              <a:t>Modelled</a:t>
            </a:r>
            <a:r>
              <a:rPr lang="en-US" baseline="0" dirty="0"/>
              <a:t> response (</a:t>
            </a:r>
            <a:r>
              <a:rPr lang="en-US" baseline="0" dirty="0" err="1"/>
              <a:t>regressor</a:t>
            </a:r>
            <a:r>
              <a:rPr lang="en-US" baseline="0" dirty="0"/>
              <a:t>)</a:t>
            </a:r>
          </a:p>
          <a:p>
            <a:r>
              <a:rPr lang="en-US" baseline="0" dirty="0"/>
              <a:t>Constant offset (which is not so important)</a:t>
            </a:r>
          </a:p>
          <a:p>
            <a:r>
              <a:rPr lang="en-US" baseline="0" dirty="0"/>
              <a:t>And some residual error (scanner noise, confounds, </a:t>
            </a:r>
            <a:r>
              <a:rPr lang="en-US" baseline="0" dirty="0" err="1"/>
              <a:t>etc</a:t>
            </a:r>
            <a:r>
              <a:rPr lang="en-US" baseline="0" dirty="0"/>
              <a:t>)</a:t>
            </a:r>
          </a:p>
          <a:p>
            <a:r>
              <a:rPr lang="en-US" baseline="0" dirty="0"/>
              <a:t>Where beta term, </a:t>
            </a:r>
            <a:r>
              <a:rPr lang="en-US" baseline="0" dirty="0" err="1"/>
              <a:t>aslo</a:t>
            </a:r>
            <a:r>
              <a:rPr lang="en-US" baseline="0" dirty="0"/>
              <a:t> called the beta weight,  reflects how well your model fits the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12</a:t>
            </a:fld>
            <a:endParaRPr lang="en-US"/>
          </a:p>
        </p:txBody>
      </p:sp>
    </p:spTree>
    <p:extLst>
      <p:ext uri="{BB962C8B-B14F-4D97-AF65-F5344CB8AC3E}">
        <p14:creationId xmlns:p14="http://schemas.microsoft.com/office/powerpoint/2010/main" val="3760673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065C-B4ED-4D00-8AAD-7FF7CEF850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8D9F4A-89FF-4DF2-97BA-BAD70BDDAB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07B659-EDF5-4235-B4C6-E94229FC03F9}"/>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2F3BA922-F4B3-4F07-B693-350EE3885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B636C-B311-46E5-808D-E0AD5106EA65}"/>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105130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5CC86-45D1-4D2D-AD0E-D71422FFA5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B29B07-89E8-40F5-BA7E-886D879B942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22090-1359-4A7A-9CE7-713F30EA2EEE}"/>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07FABD21-8BA6-4FF9-B4B4-F3F49F1AFF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6E79-DD4A-45B8-92F6-039571405719}"/>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9566383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6D3B7-DDD3-4618-AA9F-3800EE1BDA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3270C0-46D0-4D74-A9BC-09A23EF141F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9C98C-C350-4D1C-A1DB-46B1C2F2F9E6}"/>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F007253E-DD1A-465C-9E50-F1526E545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C6D7FB-5803-4A02-BC10-6886B9956BCB}"/>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2190130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2095501"/>
            <a:ext cx="10972800" cy="403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
        <p:nvSpPr>
          <p:cNvPr id="10" name="Text Placeholder 9"/>
          <p:cNvSpPr>
            <a:spLocks noGrp="1"/>
          </p:cNvSpPr>
          <p:nvPr>
            <p:ph type="body" sz="quarter" idx="13"/>
          </p:nvPr>
        </p:nvSpPr>
        <p:spPr>
          <a:xfrm>
            <a:off x="609600" y="1511300"/>
            <a:ext cx="1097280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251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E6C2-5142-450A-BC78-3785245346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18FCAE-9BC4-4689-906B-99A18F1422C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2C0713-6FB2-42F5-ACDF-CB7CA1AD4EE7}"/>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70277755-9530-4756-9D41-5803C1D9B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F03DE1-A64B-4265-B221-56DFC87B7C7A}"/>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221724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21219-6A60-46E8-AB74-F00F374DD5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189782-BFAB-4EA5-8F1F-72826A8C0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2279A0-EBCD-40AE-9382-864AF33622D3}"/>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3703FCE8-AFC1-4657-9F36-8B2345C69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DBB5-2F60-4D28-B190-7FF1D17980C0}"/>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3982223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B9CF-D6B0-450A-8A45-9A598FE748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625CBF-BBB4-4D1E-8EA4-D8DA415BB79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0E2F03-0FB7-4CD5-9F6F-1E68435DB7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FEAF24-A1BB-4D1E-8CE7-6BACF0BC0F33}"/>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6" name="Footer Placeholder 5">
            <a:extLst>
              <a:ext uri="{FF2B5EF4-FFF2-40B4-BE49-F238E27FC236}">
                <a16:creationId xmlns:a16="http://schemas.microsoft.com/office/drawing/2014/main" id="{F974B7CE-1766-472C-A294-5AFD47F6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B4116B-6E94-4CB3-A1BE-4D8924AF60E6}"/>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2691166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81E03-8139-4C7D-BE61-DB8627AA08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FC3DDCE-1A19-4BE2-AA5E-B13903651A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7DB93B-CC8C-4043-8169-7368E17FE24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CD20BD-06CD-4912-BF20-EFF106C62C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438C93B-5D8D-4943-A067-DF522FB4DD5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E58755-FAEB-43CC-B86F-A59FA401A122}"/>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8" name="Footer Placeholder 7">
            <a:extLst>
              <a:ext uri="{FF2B5EF4-FFF2-40B4-BE49-F238E27FC236}">
                <a16:creationId xmlns:a16="http://schemas.microsoft.com/office/drawing/2014/main" id="{C45802E2-EA11-403E-8899-750B0322DF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14CE67-BC8E-4348-AD88-2016FC837BD9}"/>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363293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EA61-B3DF-46D2-AB6A-21412DC799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B5F387-985D-46C6-B7EA-AE4561A10E7F}"/>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4" name="Footer Placeholder 3">
            <a:extLst>
              <a:ext uri="{FF2B5EF4-FFF2-40B4-BE49-F238E27FC236}">
                <a16:creationId xmlns:a16="http://schemas.microsoft.com/office/drawing/2014/main" id="{C1E30C57-750A-45ED-8408-3049EFE070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DD0C0E-15CF-48C6-A5B6-65014211000D}"/>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3366880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07204B-1716-430B-AB94-9A8A139211A9}"/>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3" name="Footer Placeholder 2">
            <a:extLst>
              <a:ext uri="{FF2B5EF4-FFF2-40B4-BE49-F238E27FC236}">
                <a16:creationId xmlns:a16="http://schemas.microsoft.com/office/drawing/2014/main" id="{D02BE981-2F69-4AC7-AB70-E5D1BB4136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1ADA2-9B9A-4AF1-A339-827234CF7926}"/>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374311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22275-1248-4524-9CD6-09EBE95830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5857D3-D858-4824-ABD8-632BA9C16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A4748-9124-4E68-96A1-5A6D1DC9BD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465254B-6F2A-4738-A4E6-1A25B4C86C9E}"/>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6" name="Footer Placeholder 5">
            <a:extLst>
              <a:ext uri="{FF2B5EF4-FFF2-40B4-BE49-F238E27FC236}">
                <a16:creationId xmlns:a16="http://schemas.microsoft.com/office/drawing/2014/main" id="{257BB968-181F-4361-8FE4-08C645CE92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71359F-6B0D-4768-8439-3215D79DC87A}"/>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3281809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313D-82C2-47CD-87D9-31D9C0FC02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CBFC0D-531B-4A7D-A0FC-FEB367DBAF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1FA1A6-CB6F-4867-B021-AA79AD05C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C8097F1-E61C-4283-941F-89BDBEAC43C0}"/>
              </a:ext>
            </a:extLst>
          </p:cNvPr>
          <p:cNvSpPr>
            <a:spLocks noGrp="1"/>
          </p:cNvSpPr>
          <p:nvPr>
            <p:ph type="dt" sz="half" idx="10"/>
          </p:nvPr>
        </p:nvSpPr>
        <p:spPr/>
        <p:txBody>
          <a:bodyPr/>
          <a:lstStyle/>
          <a:p>
            <a:fld id="{4B4B1AE7-B032-4095-916A-B05095408831}" type="datetimeFigureOut">
              <a:rPr lang="en-US" smtClean="0"/>
              <a:t>4/21/2022</a:t>
            </a:fld>
            <a:endParaRPr lang="en-US"/>
          </a:p>
        </p:txBody>
      </p:sp>
      <p:sp>
        <p:nvSpPr>
          <p:cNvPr id="6" name="Footer Placeholder 5">
            <a:extLst>
              <a:ext uri="{FF2B5EF4-FFF2-40B4-BE49-F238E27FC236}">
                <a16:creationId xmlns:a16="http://schemas.microsoft.com/office/drawing/2014/main" id="{B4ED45D5-70EE-4BE9-B5E1-DC3B61F66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28A31E-84F5-40BE-B130-6C6B83B13A57}"/>
              </a:ext>
            </a:extLst>
          </p:cNvPr>
          <p:cNvSpPr>
            <a:spLocks noGrp="1"/>
          </p:cNvSpPr>
          <p:nvPr>
            <p:ph type="sldNum" sz="quarter" idx="12"/>
          </p:nvPr>
        </p:nvSpPr>
        <p:spPr/>
        <p:txBody>
          <a:bodyPr/>
          <a:lstStyle/>
          <a:p>
            <a:fld id="{88D51555-45B0-4906-B335-668AF9D575C3}" type="slidenum">
              <a:rPr lang="en-US" smtClean="0"/>
              <a:t>‹#›</a:t>
            </a:fld>
            <a:endParaRPr lang="en-US"/>
          </a:p>
        </p:txBody>
      </p:sp>
    </p:spTree>
    <p:extLst>
      <p:ext uri="{BB962C8B-B14F-4D97-AF65-F5344CB8AC3E}">
        <p14:creationId xmlns:p14="http://schemas.microsoft.com/office/powerpoint/2010/main" val="464127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E153CE-7F4A-4B01-A281-E6AEE6ABC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67C047-C234-4E52-952E-07685D7504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E3E5B3-014F-454D-B700-1BF8F4326F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4B1AE7-B032-4095-916A-B05095408831}" type="datetimeFigureOut">
              <a:rPr lang="en-US" smtClean="0"/>
              <a:t>4/21/2022</a:t>
            </a:fld>
            <a:endParaRPr lang="en-US"/>
          </a:p>
        </p:txBody>
      </p:sp>
      <p:sp>
        <p:nvSpPr>
          <p:cNvPr id="5" name="Footer Placeholder 4">
            <a:extLst>
              <a:ext uri="{FF2B5EF4-FFF2-40B4-BE49-F238E27FC236}">
                <a16:creationId xmlns:a16="http://schemas.microsoft.com/office/drawing/2014/main" id="{3E4CD6AB-71C5-428D-A6F3-AAB9608FA0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9A6E588-0C52-4161-92D7-B07ADF4E5C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D51555-45B0-4906-B335-668AF9D575C3}" type="slidenum">
              <a:rPr lang="en-US" smtClean="0"/>
              <a:t>‹#›</a:t>
            </a:fld>
            <a:endParaRPr lang="en-US"/>
          </a:p>
        </p:txBody>
      </p:sp>
    </p:spTree>
    <p:extLst>
      <p:ext uri="{BB962C8B-B14F-4D97-AF65-F5344CB8AC3E}">
        <p14:creationId xmlns:p14="http://schemas.microsoft.com/office/powerpoint/2010/main" val="1304372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chart" Target="../charts/chart8.xml"/><Relationship Id="rId4" Type="http://schemas.openxmlformats.org/officeDocument/2006/relationships/chart" Target="../charts/chart7.xml"/></Relationships>
</file>

<file path=ppt/slides/_rels/slide1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chart" Target="../charts/chart10.xml"/></Relationships>
</file>

<file path=ppt/slides/_rels/slide12.xml.rels><?xml version="1.0" encoding="UTF-8" standalone="yes"?>
<Relationships xmlns="http://schemas.openxmlformats.org/package/2006/relationships"><Relationship Id="rId3" Type="http://schemas.openxmlformats.org/officeDocument/2006/relationships/chart" Target="../charts/chart12.xml"/><Relationship Id="rId7" Type="http://schemas.openxmlformats.org/officeDocument/2006/relationships/chart" Target="../charts/chart16.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4.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7.png"/><Relationship Id="rId4" Type="http://schemas.openxmlformats.org/officeDocument/2006/relationships/diagramLayout" Target="../diagrams/layout4.xml"/><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chart" Target="../charts/chart21.xml"/><Relationship Id="rId5" Type="http://schemas.openxmlformats.org/officeDocument/2006/relationships/chart" Target="../charts/chart20.xml"/><Relationship Id="rId4" Type="http://schemas.openxmlformats.org/officeDocument/2006/relationships/chart" Target="../charts/chart19.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png"/><Relationship Id="rId4" Type="http://schemas.openxmlformats.org/officeDocument/2006/relationships/diagramLayout" Target="../diagrams/layout5.xml"/><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chart" Target="../charts/chart1.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hart" Target="../charts/chart22.xml"/></Relationships>
</file>

<file path=ppt/slides/_rels/slide2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hart" Target="../charts/char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image" Target="../media/image3.jpg"/></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chart" Target="../charts/chart5.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47479-74D0-4CAA-B9B0-DB68BCD15EDF}"/>
              </a:ext>
            </a:extLst>
          </p:cNvPr>
          <p:cNvSpPr>
            <a:spLocks noGrp="1"/>
          </p:cNvSpPr>
          <p:nvPr>
            <p:ph type="ctrTitle"/>
          </p:nvPr>
        </p:nvSpPr>
        <p:spPr/>
        <p:txBody>
          <a:bodyPr/>
          <a:lstStyle/>
          <a:p>
            <a:r>
              <a:rPr lang="en-US" dirty="0"/>
              <a:t>Multivariate fMRI</a:t>
            </a:r>
          </a:p>
        </p:txBody>
      </p:sp>
      <p:sp>
        <p:nvSpPr>
          <p:cNvPr id="3" name="Subtitle 2">
            <a:extLst>
              <a:ext uri="{FF2B5EF4-FFF2-40B4-BE49-F238E27FC236}">
                <a16:creationId xmlns:a16="http://schemas.microsoft.com/office/drawing/2014/main" id="{A96160EA-DD5C-41D5-B34B-A624A799327B}"/>
              </a:ext>
            </a:extLst>
          </p:cNvPr>
          <p:cNvSpPr>
            <a:spLocks noGrp="1"/>
          </p:cNvSpPr>
          <p:nvPr>
            <p:ph type="subTitle" idx="1"/>
          </p:nvPr>
        </p:nvSpPr>
        <p:spPr/>
        <p:txBody>
          <a:bodyPr/>
          <a:lstStyle/>
          <a:p>
            <a:r>
              <a:rPr lang="en-US" dirty="0"/>
              <a:t>aka MVPA, aka SVM</a:t>
            </a:r>
          </a:p>
        </p:txBody>
      </p:sp>
    </p:spTree>
    <p:extLst>
      <p:ext uri="{BB962C8B-B14F-4D97-AF65-F5344CB8AC3E}">
        <p14:creationId xmlns:p14="http://schemas.microsoft.com/office/powerpoint/2010/main" val="77543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198793" y="2053515"/>
            <a:ext cx="540000" cy="540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Building </a:t>
            </a:r>
            <a:r>
              <a:rPr lang="en-US" dirty="0" err="1"/>
              <a:t>regressors</a:t>
            </a:r>
            <a:endParaRPr lang="en-US" dirty="0"/>
          </a:p>
        </p:txBody>
      </p:sp>
      <p:graphicFrame>
        <p:nvGraphicFramePr>
          <p:cNvPr id="6" name="Chart 5"/>
          <p:cNvGraphicFramePr>
            <a:graphicFrameLocks noChangeAspect="1"/>
          </p:cNvGraphicFramePr>
          <p:nvPr>
            <p:extLst/>
          </p:nvPr>
        </p:nvGraphicFramePr>
        <p:xfrm>
          <a:off x="1524000" y="1550658"/>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noChangeAspect="1"/>
          </p:cNvGraphicFramePr>
          <p:nvPr>
            <p:extLst/>
          </p:nvPr>
        </p:nvGraphicFramePr>
        <p:xfrm>
          <a:off x="7054488" y="1590279"/>
          <a:ext cx="300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Multiply 7"/>
          <p:cNvSpPr/>
          <p:nvPr/>
        </p:nvSpPr>
        <p:spPr>
          <a:xfrm>
            <a:off x="6198788" y="2040004"/>
            <a:ext cx="540000" cy="540000"/>
          </a:xfrm>
          <a:prstGeom prst="mathMultiply">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nvPr>
        </p:nvGraphicFramePr>
        <p:xfrm>
          <a:off x="1598253" y="4195236"/>
          <a:ext cx="9000000" cy="24120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5844001" y="2652517"/>
            <a:ext cx="1297125" cy="369332"/>
          </a:xfrm>
          <a:prstGeom prst="rect">
            <a:avLst/>
          </a:prstGeom>
          <a:noFill/>
        </p:spPr>
        <p:txBody>
          <a:bodyPr wrap="none" rtlCol="0">
            <a:spAutoFit/>
          </a:bodyPr>
          <a:lstStyle/>
          <a:p>
            <a:r>
              <a:rPr lang="en-US" dirty="0"/>
              <a:t>convolution</a:t>
            </a:r>
          </a:p>
        </p:txBody>
      </p:sp>
    </p:spTree>
    <p:extLst>
      <p:ext uri="{BB962C8B-B14F-4D97-AF65-F5344CB8AC3E}">
        <p14:creationId xmlns:p14="http://schemas.microsoft.com/office/powerpoint/2010/main" val="3097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6198793" y="2053515"/>
            <a:ext cx="540000" cy="540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Building </a:t>
            </a:r>
            <a:r>
              <a:rPr lang="en-US" dirty="0" err="1"/>
              <a:t>regressors</a:t>
            </a:r>
            <a:endParaRPr lang="en-US" dirty="0"/>
          </a:p>
        </p:txBody>
      </p:sp>
      <p:graphicFrame>
        <p:nvGraphicFramePr>
          <p:cNvPr id="6" name="Chart 5"/>
          <p:cNvGraphicFramePr>
            <a:graphicFrameLocks noChangeAspect="1"/>
          </p:cNvGraphicFramePr>
          <p:nvPr>
            <p:extLst/>
          </p:nvPr>
        </p:nvGraphicFramePr>
        <p:xfrm>
          <a:off x="1524000" y="1550658"/>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noChangeAspect="1"/>
          </p:cNvGraphicFramePr>
          <p:nvPr>
            <p:extLst/>
          </p:nvPr>
        </p:nvGraphicFramePr>
        <p:xfrm>
          <a:off x="7054488" y="1590279"/>
          <a:ext cx="300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Multiply 7"/>
          <p:cNvSpPr/>
          <p:nvPr/>
        </p:nvSpPr>
        <p:spPr>
          <a:xfrm>
            <a:off x="6198788" y="2040004"/>
            <a:ext cx="540000" cy="540000"/>
          </a:xfrm>
          <a:prstGeom prst="mathMultiply">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nvPr>
        </p:nvGraphicFramePr>
        <p:xfrm>
          <a:off x="1598253" y="4195236"/>
          <a:ext cx="9000000" cy="24120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5844001" y="2652517"/>
            <a:ext cx="1297125" cy="369332"/>
          </a:xfrm>
          <a:prstGeom prst="rect">
            <a:avLst/>
          </a:prstGeom>
          <a:noFill/>
        </p:spPr>
        <p:txBody>
          <a:bodyPr wrap="none" rtlCol="0">
            <a:spAutoFit/>
          </a:bodyPr>
          <a:lstStyle/>
          <a:p>
            <a:r>
              <a:rPr lang="en-US" dirty="0"/>
              <a:t>convolution</a:t>
            </a:r>
          </a:p>
        </p:txBody>
      </p:sp>
    </p:spTree>
    <p:extLst>
      <p:ext uri="{BB962C8B-B14F-4D97-AF65-F5344CB8AC3E}">
        <p14:creationId xmlns:p14="http://schemas.microsoft.com/office/powerpoint/2010/main" val="1312106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a:t>
            </a:r>
          </a:p>
        </p:txBody>
      </p:sp>
      <p:sp>
        <p:nvSpPr>
          <p:cNvPr id="4" name="TextBox 3"/>
          <p:cNvSpPr txBox="1"/>
          <p:nvPr/>
        </p:nvSpPr>
        <p:spPr>
          <a:xfrm>
            <a:off x="3340889" y="1570066"/>
            <a:ext cx="5534187" cy="707886"/>
          </a:xfrm>
          <a:prstGeom prst="rect">
            <a:avLst/>
          </a:prstGeom>
          <a:noFill/>
        </p:spPr>
        <p:txBody>
          <a:bodyPr wrap="none" rtlCol="0">
            <a:spAutoFit/>
          </a:bodyPr>
          <a:lstStyle/>
          <a:p>
            <a:r>
              <a:rPr lang="en-US" sz="4000" dirty="0"/>
              <a:t>Y(t) = </a:t>
            </a:r>
            <a:r>
              <a:rPr lang="de-DE" sz="4000" dirty="0"/>
              <a:t> </a:t>
            </a:r>
            <a:r>
              <a:rPr lang="en-US" sz="4000" b="1" dirty="0">
                <a:latin typeface="Lucida Grande"/>
                <a:ea typeface="Lucida Grande"/>
                <a:cs typeface="Lucida Grande"/>
              </a:rPr>
              <a:t>β </a:t>
            </a:r>
            <a:r>
              <a:rPr lang="de-DE" sz="4000" dirty="0"/>
              <a:t>* X(t)  +  c  +  </a:t>
            </a:r>
            <a:r>
              <a:rPr lang="de-DE" sz="4000" dirty="0" err="1"/>
              <a:t>e</a:t>
            </a:r>
            <a:r>
              <a:rPr lang="de-DE" sz="4000" dirty="0"/>
              <a:t>(t)</a:t>
            </a:r>
            <a:endParaRPr lang="en-US" sz="4000" dirty="0"/>
          </a:p>
        </p:txBody>
      </p:sp>
      <p:sp>
        <p:nvSpPr>
          <p:cNvPr id="5" name="Explosion 1 4"/>
          <p:cNvSpPr/>
          <p:nvPr/>
        </p:nvSpPr>
        <p:spPr>
          <a:xfrm>
            <a:off x="4483331" y="1417638"/>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ular Callout 5"/>
          <p:cNvSpPr/>
          <p:nvPr/>
        </p:nvSpPr>
        <p:spPr>
          <a:xfrm>
            <a:off x="2000260" y="2769663"/>
            <a:ext cx="1587577" cy="1076111"/>
          </a:xfrm>
          <a:prstGeom prst="wedgeRectCallout">
            <a:avLst>
              <a:gd name="adj1" fmla="val 44722"/>
              <a:gd name="adj2" fmla="val -93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Measured data</a:t>
            </a:r>
          </a:p>
        </p:txBody>
      </p:sp>
      <p:graphicFrame>
        <p:nvGraphicFramePr>
          <p:cNvPr id="7" name="Chart 6"/>
          <p:cNvGraphicFramePr>
            <a:graphicFrameLocks/>
          </p:cNvGraphicFramePr>
          <p:nvPr>
            <p:extLst/>
          </p:nvPr>
        </p:nvGraphicFramePr>
        <p:xfrm>
          <a:off x="2072640" y="3934193"/>
          <a:ext cx="1800000" cy="18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ular Callout 7"/>
          <p:cNvSpPr/>
          <p:nvPr/>
        </p:nvSpPr>
        <p:spPr>
          <a:xfrm>
            <a:off x="4816268" y="2805160"/>
            <a:ext cx="1587577" cy="1076111"/>
          </a:xfrm>
          <a:prstGeom prst="wedgeRectCallout">
            <a:avLst>
              <a:gd name="adj1" fmla="val 14722"/>
              <a:gd name="adj2" fmla="val -99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regressors</a:t>
            </a:r>
            <a:r>
              <a:rPr lang="en-US" dirty="0"/>
              <a:t>)</a:t>
            </a:r>
          </a:p>
        </p:txBody>
      </p:sp>
      <p:sp>
        <p:nvSpPr>
          <p:cNvPr id="9" name="Rectangular Callout 8"/>
          <p:cNvSpPr/>
          <p:nvPr/>
        </p:nvSpPr>
        <p:spPr>
          <a:xfrm>
            <a:off x="6626809" y="2804945"/>
            <a:ext cx="1587577" cy="1076111"/>
          </a:xfrm>
          <a:prstGeom prst="wedgeRectCallout">
            <a:avLst>
              <a:gd name="adj1" fmla="val -14167"/>
              <a:gd name="adj2" fmla="val -965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Constant offset</a:t>
            </a:r>
          </a:p>
        </p:txBody>
      </p:sp>
      <p:sp>
        <p:nvSpPr>
          <p:cNvPr id="10" name="Rectangular Callout 9"/>
          <p:cNvSpPr/>
          <p:nvPr/>
        </p:nvSpPr>
        <p:spPr>
          <a:xfrm>
            <a:off x="8602465" y="2787519"/>
            <a:ext cx="1587577" cy="1076111"/>
          </a:xfrm>
          <a:prstGeom prst="wedgeRectCallout">
            <a:avLst>
              <a:gd name="adj1" fmla="val -71945"/>
              <a:gd name="adj2" fmla="val -965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(e.g. noise, confounds)</a:t>
            </a:r>
          </a:p>
        </p:txBody>
      </p:sp>
      <p:graphicFrame>
        <p:nvGraphicFramePr>
          <p:cNvPr id="12" name="Chart 11"/>
          <p:cNvGraphicFramePr>
            <a:graphicFrameLocks/>
          </p:cNvGraphicFramePr>
          <p:nvPr>
            <p:extLst/>
          </p:nvPr>
        </p:nvGraphicFramePr>
        <p:xfrm>
          <a:off x="4528422" y="4010775"/>
          <a:ext cx="180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nvPr>
        </p:nvGraphicFramePr>
        <p:xfrm>
          <a:off x="8410800" y="4010775"/>
          <a:ext cx="1800000" cy="18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p:cNvGraphicFramePr>
          <p:nvPr>
            <p:extLst/>
          </p:nvPr>
        </p:nvGraphicFramePr>
        <p:xfrm>
          <a:off x="6446449" y="3851173"/>
          <a:ext cx="1800000" cy="18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a:graphicFrameLocks/>
          </p:cNvGraphicFramePr>
          <p:nvPr>
            <p:extLst/>
          </p:nvPr>
        </p:nvGraphicFramePr>
        <p:xfrm>
          <a:off x="6450581" y="4337237"/>
          <a:ext cx="1800000" cy="1800000"/>
        </p:xfrm>
        <a:graphic>
          <a:graphicData uri="http://schemas.openxmlformats.org/drawingml/2006/chart">
            <c:chart xmlns:c="http://schemas.openxmlformats.org/drawingml/2006/chart" xmlns:r="http://schemas.openxmlformats.org/officeDocument/2006/relationships" r:id="rId7"/>
          </a:graphicData>
        </a:graphic>
      </p:graphicFrame>
      <p:sp>
        <p:nvSpPr>
          <p:cNvPr id="18" name="Up-Down Arrow 17"/>
          <p:cNvSpPr/>
          <p:nvPr/>
        </p:nvSpPr>
        <p:spPr>
          <a:xfrm>
            <a:off x="6962591" y="5020235"/>
            <a:ext cx="149409" cy="52294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13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linear model fit</a:t>
            </a:r>
          </a:p>
        </p:txBody>
      </p:sp>
      <p:graphicFrame>
        <p:nvGraphicFramePr>
          <p:cNvPr id="5" name="Content Placeholder 4"/>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5190288" y="4371263"/>
            <a:ext cx="1800000" cy="1575000"/>
          </a:xfrm>
          <a:prstGeom prst="rect">
            <a:avLst/>
          </a:prstGeom>
        </p:spPr>
      </p:pic>
    </p:spTree>
    <p:extLst>
      <p:ext uri="{BB962C8B-B14F-4D97-AF65-F5344CB8AC3E}">
        <p14:creationId xmlns:p14="http://schemas.microsoft.com/office/powerpoint/2010/main" val="2380200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(t-test) in GLM</a:t>
            </a:r>
          </a:p>
        </p:txBody>
      </p:sp>
      <p:graphicFrame>
        <p:nvGraphicFramePr>
          <p:cNvPr id="3" name="Diagram 2"/>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076196" y="3967027"/>
            <a:ext cx="1519842" cy="461665"/>
          </a:xfrm>
          <a:prstGeom prst="rect">
            <a:avLst/>
          </a:prstGeom>
          <a:noFill/>
        </p:spPr>
        <p:txBody>
          <a:bodyPr wrap="none" rtlCol="0">
            <a:spAutoFit/>
          </a:bodyPr>
          <a:lstStyle/>
          <a:p>
            <a:r>
              <a:rPr lang="en-US" sz="2400" i="1" dirty="0"/>
              <a:t>t</a:t>
            </a:r>
            <a:r>
              <a:rPr lang="en-US" sz="2400" dirty="0"/>
              <a:t> = </a:t>
            </a:r>
            <a:r>
              <a:rPr lang="en-US" sz="2400" b="1" dirty="0"/>
              <a:t>β</a:t>
            </a:r>
            <a:r>
              <a:rPr lang="en-US" sz="2400" dirty="0"/>
              <a:t>/SE(</a:t>
            </a:r>
            <a:r>
              <a:rPr lang="en-US" sz="2400" b="1" dirty="0"/>
              <a:t>β</a:t>
            </a:r>
            <a:r>
              <a:rPr lang="en-US" sz="2400" dirty="0"/>
              <a:t>)</a:t>
            </a:r>
          </a:p>
        </p:txBody>
      </p:sp>
      <p:pic>
        <p:nvPicPr>
          <p:cNvPr id="6" name="Picture 5"/>
          <p:cNvPicPr>
            <a:picLocks noChangeAspect="1"/>
          </p:cNvPicPr>
          <p:nvPr/>
        </p:nvPicPr>
        <p:blipFill>
          <a:blip r:embed="rId8"/>
          <a:stretch>
            <a:fillRect/>
          </a:stretch>
        </p:blipFill>
        <p:spPr>
          <a:xfrm>
            <a:off x="5377588" y="1693205"/>
            <a:ext cx="1440000" cy="1190204"/>
          </a:xfrm>
          <a:prstGeom prst="rect">
            <a:avLst/>
          </a:prstGeom>
        </p:spPr>
      </p:pic>
      <p:pic>
        <p:nvPicPr>
          <p:cNvPr id="7" name="Picture 6"/>
          <p:cNvPicPr>
            <a:picLocks noChangeAspect="1"/>
          </p:cNvPicPr>
          <p:nvPr/>
        </p:nvPicPr>
        <p:blipFill>
          <a:blip r:embed="rId9"/>
          <a:stretch>
            <a:fillRect/>
          </a:stretch>
        </p:blipFill>
        <p:spPr>
          <a:xfrm>
            <a:off x="7622928" y="1687837"/>
            <a:ext cx="1440000" cy="1195572"/>
          </a:xfrm>
          <a:prstGeom prst="rect">
            <a:avLst/>
          </a:prstGeom>
        </p:spPr>
      </p:pic>
      <p:sp>
        <p:nvSpPr>
          <p:cNvPr id="8" name="Rectangular Callout 7"/>
          <p:cNvSpPr/>
          <p:nvPr/>
        </p:nvSpPr>
        <p:spPr>
          <a:xfrm>
            <a:off x="6175095" y="4845014"/>
            <a:ext cx="2448356" cy="1477654"/>
          </a:xfrm>
          <a:prstGeom prst="wedgeRectCallout">
            <a:avLst>
              <a:gd name="adj1" fmla="val -8378"/>
              <a:gd name="adj2" fmla="val -1219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47654" y="4996112"/>
            <a:ext cx="2148350" cy="1200329"/>
          </a:xfrm>
          <a:prstGeom prst="rect">
            <a:avLst/>
          </a:prstGeom>
          <a:noFill/>
        </p:spPr>
        <p:txBody>
          <a:bodyPr wrap="square" rtlCol="0">
            <a:spAutoFit/>
          </a:bodyPr>
          <a:lstStyle/>
          <a:p>
            <a:r>
              <a:rPr lang="en-US" dirty="0" err="1"/>
              <a:t>Thresholding</a:t>
            </a:r>
            <a:r>
              <a:rPr lang="en-US" dirty="0"/>
              <a:t>:</a:t>
            </a:r>
          </a:p>
          <a:p>
            <a:r>
              <a:rPr lang="en-US" dirty="0"/>
              <a:t>deal with the multiple comparison problem!</a:t>
            </a:r>
          </a:p>
        </p:txBody>
      </p:sp>
      <p:sp>
        <p:nvSpPr>
          <p:cNvPr id="10" name="Rectangle 9"/>
          <p:cNvSpPr/>
          <p:nvPr/>
        </p:nvSpPr>
        <p:spPr>
          <a:xfrm>
            <a:off x="5377588" y="3993199"/>
            <a:ext cx="1467068" cy="369332"/>
          </a:xfrm>
          <a:prstGeom prst="rect">
            <a:avLst/>
          </a:prstGeom>
        </p:spPr>
        <p:txBody>
          <a:bodyPr wrap="none">
            <a:spAutoFit/>
          </a:bodyPr>
          <a:lstStyle/>
          <a:p>
            <a:r>
              <a:rPr lang="en-US" dirty="0"/>
              <a:t>72,221 voxels</a:t>
            </a:r>
          </a:p>
        </p:txBody>
      </p:sp>
      <p:pic>
        <p:nvPicPr>
          <p:cNvPr id="13" name="Picture 12"/>
          <p:cNvPicPr>
            <a:picLocks noChangeAspect="1"/>
          </p:cNvPicPr>
          <p:nvPr/>
        </p:nvPicPr>
        <p:blipFill>
          <a:blip r:embed="rId10"/>
          <a:stretch>
            <a:fillRect/>
          </a:stretch>
        </p:blipFill>
        <p:spPr>
          <a:xfrm>
            <a:off x="3218120" y="1697314"/>
            <a:ext cx="1205557" cy="1188000"/>
          </a:xfrm>
          <a:prstGeom prst="rect">
            <a:avLst/>
          </a:prstGeom>
        </p:spPr>
      </p:pic>
    </p:spTree>
    <p:extLst>
      <p:ext uri="{BB962C8B-B14F-4D97-AF65-F5344CB8AC3E}">
        <p14:creationId xmlns:p14="http://schemas.microsoft.com/office/powerpoint/2010/main" val="929183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Multiple comparisons correction</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0031" y="3368030"/>
            <a:ext cx="3919538" cy="221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83631" y="2187706"/>
            <a:ext cx="7272338" cy="99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7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two conditions? </a:t>
            </a:r>
            <a:r>
              <a:rPr lang="en-US" sz="2800" dirty="0"/>
              <a:t>Checkerboard vs. Cola</a:t>
            </a:r>
          </a:p>
        </p:txBody>
      </p:sp>
      <p:sp>
        <p:nvSpPr>
          <p:cNvPr id="3" name="Rectangular Callout 2"/>
          <p:cNvSpPr/>
          <p:nvPr/>
        </p:nvSpPr>
        <p:spPr>
          <a:xfrm>
            <a:off x="2062273" y="1616194"/>
            <a:ext cx="1058081" cy="692654"/>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Condition A</a:t>
            </a:r>
          </a:p>
        </p:txBody>
      </p:sp>
      <p:sp>
        <p:nvSpPr>
          <p:cNvPr id="4" name="Rectangular Callout 3"/>
          <p:cNvSpPr/>
          <p:nvPr/>
        </p:nvSpPr>
        <p:spPr>
          <a:xfrm>
            <a:off x="3541428" y="1616194"/>
            <a:ext cx="1058081" cy="692654"/>
          </a:xfrm>
          <a:prstGeom prst="wedge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Condition B</a:t>
            </a:r>
          </a:p>
        </p:txBody>
      </p:sp>
      <p:pic>
        <p:nvPicPr>
          <p:cNvPr id="7" name="Picture 6" descr="epi_example.jpg"/>
          <p:cNvPicPr>
            <a:picLocks noChangeAspect="1"/>
          </p:cNvPicPr>
          <p:nvPr/>
        </p:nvPicPr>
        <p:blipFill rotWithShape="1">
          <a:blip r:embed="rId2">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sp>
        <p:nvSpPr>
          <p:cNvPr id="8" name="Rectangle 7"/>
          <p:cNvSpPr/>
          <p:nvPr/>
        </p:nvSpPr>
        <p:spPr>
          <a:xfrm>
            <a:off x="2279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8886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a:t>
            </a:r>
          </a:p>
        </p:txBody>
      </p:sp>
      <p:sp>
        <p:nvSpPr>
          <p:cNvPr id="4" name="TextBox 3"/>
          <p:cNvSpPr txBox="1"/>
          <p:nvPr/>
        </p:nvSpPr>
        <p:spPr>
          <a:xfrm>
            <a:off x="1758526" y="1570066"/>
            <a:ext cx="8837876" cy="707886"/>
          </a:xfrm>
          <a:prstGeom prst="rect">
            <a:avLst/>
          </a:prstGeom>
          <a:noFill/>
        </p:spPr>
        <p:txBody>
          <a:bodyPr wrap="none" rtlCol="0">
            <a:spAutoFit/>
          </a:bodyPr>
          <a:lstStyle/>
          <a:p>
            <a:pPr algn="ctr"/>
            <a:r>
              <a:rPr lang="en-US" sz="4000" dirty="0"/>
              <a:t>Y(t) = </a:t>
            </a:r>
            <a:r>
              <a:rPr lang="de-DE" sz="4000" dirty="0"/>
              <a:t> </a:t>
            </a:r>
            <a:r>
              <a:rPr lang="en-US" sz="4000" b="1" dirty="0">
                <a:ln>
                  <a:solidFill>
                    <a:schemeClr val="accent4"/>
                  </a:solidFill>
                </a:ln>
                <a:solidFill>
                  <a:schemeClr val="accent4"/>
                </a:solidFill>
                <a:latin typeface="Lucida Grande"/>
                <a:ea typeface="Lucida Grande"/>
                <a:cs typeface="Lucida Grande"/>
              </a:rPr>
              <a:t>β1 </a:t>
            </a:r>
            <a:r>
              <a:rPr lang="de-DE" sz="4000" dirty="0">
                <a:ln>
                  <a:solidFill>
                    <a:schemeClr val="accent4"/>
                  </a:solidFill>
                </a:ln>
                <a:solidFill>
                  <a:schemeClr val="accent4"/>
                </a:solidFill>
              </a:rPr>
              <a:t>* X1(t)</a:t>
            </a:r>
            <a:r>
              <a:rPr lang="de-DE" sz="4000" dirty="0">
                <a:solidFill>
                  <a:schemeClr val="accent4"/>
                </a:solidFill>
              </a:rPr>
              <a:t>  </a:t>
            </a:r>
            <a:r>
              <a:rPr lang="de-DE" sz="4000" dirty="0"/>
              <a:t>+ </a:t>
            </a:r>
            <a:r>
              <a:rPr lang="en-US" sz="4000" b="1" dirty="0">
                <a:ln>
                  <a:solidFill>
                    <a:schemeClr val="accent6"/>
                  </a:solidFill>
                </a:ln>
                <a:solidFill>
                  <a:schemeClr val="accent6"/>
                </a:solidFill>
                <a:latin typeface="Lucida Grande"/>
                <a:ea typeface="Lucida Grande"/>
                <a:cs typeface="Lucida Grande"/>
              </a:rPr>
              <a:t>β2 </a:t>
            </a:r>
            <a:r>
              <a:rPr lang="de-DE" sz="4000" dirty="0">
                <a:ln>
                  <a:solidFill>
                    <a:schemeClr val="accent6"/>
                  </a:solidFill>
                </a:ln>
                <a:solidFill>
                  <a:schemeClr val="accent6"/>
                </a:solidFill>
              </a:rPr>
              <a:t>* X2(t)</a:t>
            </a:r>
            <a:r>
              <a:rPr lang="de-DE" sz="4000" dirty="0"/>
              <a:t> +  c  +  </a:t>
            </a:r>
            <a:r>
              <a:rPr lang="de-DE" sz="4000" dirty="0" err="1"/>
              <a:t>e</a:t>
            </a:r>
            <a:r>
              <a:rPr lang="de-DE" sz="4000" dirty="0"/>
              <a:t>(t)</a:t>
            </a:r>
            <a:endParaRPr lang="en-US" sz="4000" dirty="0"/>
          </a:p>
        </p:txBody>
      </p:sp>
      <p:sp>
        <p:nvSpPr>
          <p:cNvPr id="6" name="Rectangular Callout 5"/>
          <p:cNvSpPr/>
          <p:nvPr/>
        </p:nvSpPr>
        <p:spPr>
          <a:xfrm>
            <a:off x="1989609" y="2769663"/>
            <a:ext cx="1587577" cy="1076111"/>
          </a:xfrm>
          <a:prstGeom prst="wedgeRectCallout">
            <a:avLst>
              <a:gd name="adj1" fmla="val -27620"/>
              <a:gd name="adj2" fmla="val -95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Measured data</a:t>
            </a:r>
          </a:p>
        </p:txBody>
      </p:sp>
      <p:graphicFrame>
        <p:nvGraphicFramePr>
          <p:cNvPr id="7" name="Chart 6"/>
          <p:cNvGraphicFramePr>
            <a:graphicFrameLocks/>
          </p:cNvGraphicFramePr>
          <p:nvPr>
            <p:extLst/>
          </p:nvPr>
        </p:nvGraphicFramePr>
        <p:xfrm>
          <a:off x="1938281" y="4040413"/>
          <a:ext cx="1800000" cy="18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ular Callout 7"/>
          <p:cNvSpPr/>
          <p:nvPr/>
        </p:nvSpPr>
        <p:spPr>
          <a:xfrm>
            <a:off x="4238665" y="2805160"/>
            <a:ext cx="1587577" cy="1076111"/>
          </a:xfrm>
          <a:prstGeom prst="wedgeRectCallout">
            <a:avLst>
              <a:gd name="adj1" fmla="val -10810"/>
              <a:gd name="adj2" fmla="val -101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a:t>
            </a:r>
            <a:r>
              <a:rPr lang="en-US" dirty="0"/>
              <a:t> 1)</a:t>
            </a:r>
          </a:p>
        </p:txBody>
      </p:sp>
      <p:sp>
        <p:nvSpPr>
          <p:cNvPr id="10" name="Rectangular Callout 9"/>
          <p:cNvSpPr/>
          <p:nvPr/>
        </p:nvSpPr>
        <p:spPr>
          <a:xfrm>
            <a:off x="8961024" y="2769663"/>
            <a:ext cx="1587577" cy="1076111"/>
          </a:xfrm>
          <a:prstGeom prst="wedgeRectCallout">
            <a:avLst>
              <a:gd name="adj1" fmla="val 24227"/>
              <a:gd name="adj2" fmla="val -95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(e.g. noise, confounds)</a:t>
            </a:r>
          </a:p>
        </p:txBody>
      </p:sp>
      <p:graphicFrame>
        <p:nvGraphicFramePr>
          <p:cNvPr id="12" name="Chart 11"/>
          <p:cNvGraphicFramePr>
            <a:graphicFrameLocks/>
          </p:cNvGraphicFramePr>
          <p:nvPr>
            <p:extLst/>
          </p:nvPr>
        </p:nvGraphicFramePr>
        <p:xfrm>
          <a:off x="4123276" y="4040413"/>
          <a:ext cx="180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nvPr>
        </p:nvGraphicFramePr>
        <p:xfrm>
          <a:off x="8748600" y="4040413"/>
          <a:ext cx="1800000" cy="1800000"/>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ular Callout 14"/>
          <p:cNvSpPr/>
          <p:nvPr/>
        </p:nvSpPr>
        <p:spPr>
          <a:xfrm>
            <a:off x="6566437" y="2769663"/>
            <a:ext cx="1587577" cy="1076111"/>
          </a:xfrm>
          <a:prstGeom prst="wedgeRectCallout">
            <a:avLst>
              <a:gd name="adj1" fmla="val 20680"/>
              <a:gd name="adj2" fmla="val -103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a:t>
            </a:r>
            <a:r>
              <a:rPr lang="en-US" dirty="0"/>
              <a:t> 2)</a:t>
            </a:r>
          </a:p>
        </p:txBody>
      </p:sp>
      <p:graphicFrame>
        <p:nvGraphicFramePr>
          <p:cNvPr id="20" name="Chart 19"/>
          <p:cNvGraphicFramePr>
            <a:graphicFrameLocks/>
          </p:cNvGraphicFramePr>
          <p:nvPr>
            <p:extLst/>
          </p:nvPr>
        </p:nvGraphicFramePr>
        <p:xfrm>
          <a:off x="6566436" y="4040413"/>
          <a:ext cx="1800000" cy="1800000"/>
        </p:xfrm>
        <a:graphic>
          <a:graphicData uri="http://schemas.openxmlformats.org/drawingml/2006/chart">
            <c:chart xmlns:c="http://schemas.openxmlformats.org/drawingml/2006/chart" xmlns:r="http://schemas.openxmlformats.org/officeDocument/2006/relationships" r:id="rId6"/>
          </a:graphicData>
        </a:graphic>
      </p:graphicFrame>
      <p:sp>
        <p:nvSpPr>
          <p:cNvPr id="21" name="Explosion 1 20"/>
          <p:cNvSpPr/>
          <p:nvPr/>
        </p:nvSpPr>
        <p:spPr>
          <a:xfrm>
            <a:off x="3099300" y="1417638"/>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Explosion 1 21"/>
          <p:cNvSpPr/>
          <p:nvPr/>
        </p:nvSpPr>
        <p:spPr>
          <a:xfrm>
            <a:off x="5886919" y="1398895"/>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157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(t-test) in GLM</a:t>
            </a:r>
          </a:p>
        </p:txBody>
      </p:sp>
      <p:graphicFrame>
        <p:nvGraphicFramePr>
          <p:cNvPr id="3" name="Diagram 2"/>
          <p:cNvGraphicFramePr/>
          <p:nvPr>
            <p:extLst/>
          </p:nvPr>
        </p:nvGraphicFramePr>
        <p:xfrm>
          <a:off x="3048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5377588" y="1693205"/>
            <a:ext cx="1440000" cy="1190204"/>
          </a:xfrm>
          <a:prstGeom prst="rect">
            <a:avLst/>
          </a:prstGeom>
        </p:spPr>
      </p:pic>
      <p:pic>
        <p:nvPicPr>
          <p:cNvPr id="7" name="Picture 6"/>
          <p:cNvPicPr>
            <a:picLocks noChangeAspect="1"/>
          </p:cNvPicPr>
          <p:nvPr/>
        </p:nvPicPr>
        <p:blipFill>
          <a:blip r:embed="rId9"/>
          <a:stretch>
            <a:fillRect/>
          </a:stretch>
        </p:blipFill>
        <p:spPr>
          <a:xfrm>
            <a:off x="7622928" y="1687837"/>
            <a:ext cx="1440000" cy="1195572"/>
          </a:xfrm>
          <a:prstGeom prst="rect">
            <a:avLst/>
          </a:prstGeom>
        </p:spPr>
      </p:pic>
      <p:sp>
        <p:nvSpPr>
          <p:cNvPr id="8" name="Rectangular Callout 7"/>
          <p:cNvSpPr/>
          <p:nvPr/>
        </p:nvSpPr>
        <p:spPr>
          <a:xfrm>
            <a:off x="6175095" y="4845014"/>
            <a:ext cx="2448356" cy="1477654"/>
          </a:xfrm>
          <a:prstGeom prst="wedgeRectCallout">
            <a:avLst>
              <a:gd name="adj1" fmla="val -8378"/>
              <a:gd name="adj2" fmla="val -121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347654" y="4996112"/>
            <a:ext cx="2148350" cy="1200329"/>
          </a:xfrm>
          <a:prstGeom prst="rect">
            <a:avLst/>
          </a:prstGeom>
          <a:noFill/>
        </p:spPr>
        <p:txBody>
          <a:bodyPr wrap="square" rtlCol="0">
            <a:spAutoFit/>
          </a:bodyPr>
          <a:lstStyle/>
          <a:p>
            <a:r>
              <a:rPr lang="en-US" dirty="0" err="1"/>
              <a:t>Thresholding</a:t>
            </a:r>
            <a:r>
              <a:rPr lang="en-US" dirty="0"/>
              <a:t>:</a:t>
            </a:r>
          </a:p>
          <a:p>
            <a:r>
              <a:rPr lang="en-US" dirty="0"/>
              <a:t>deal with multiple comparison problem!</a:t>
            </a:r>
          </a:p>
        </p:txBody>
      </p:sp>
      <p:sp>
        <p:nvSpPr>
          <p:cNvPr id="10" name="Rectangle 9"/>
          <p:cNvSpPr/>
          <p:nvPr/>
        </p:nvSpPr>
        <p:spPr>
          <a:xfrm>
            <a:off x="5377588" y="3993199"/>
            <a:ext cx="1467068" cy="369332"/>
          </a:xfrm>
          <a:prstGeom prst="rect">
            <a:avLst/>
          </a:prstGeom>
        </p:spPr>
        <p:txBody>
          <a:bodyPr wrap="none">
            <a:spAutoFit/>
          </a:bodyPr>
          <a:lstStyle/>
          <a:p>
            <a:r>
              <a:rPr lang="en-US" dirty="0"/>
              <a:t>72,221 voxels</a:t>
            </a:r>
          </a:p>
        </p:txBody>
      </p:sp>
      <p:sp>
        <p:nvSpPr>
          <p:cNvPr id="11" name="Rectangle 10"/>
          <p:cNvSpPr/>
          <p:nvPr/>
        </p:nvSpPr>
        <p:spPr>
          <a:xfrm>
            <a:off x="2707630" y="3993199"/>
            <a:ext cx="2413191" cy="369332"/>
          </a:xfrm>
          <a:prstGeom prst="rect">
            <a:avLst/>
          </a:prstGeom>
        </p:spPr>
        <p:txBody>
          <a:bodyPr wrap="none">
            <a:spAutoFit/>
          </a:bodyPr>
          <a:lstStyle/>
          <a:p>
            <a:r>
              <a:rPr lang="el-GR" dirty="0"/>
              <a:t>t = (β1 – β2) / SE(β1;β2)</a:t>
            </a:r>
            <a:endParaRPr lang="en-US" dirty="0"/>
          </a:p>
        </p:txBody>
      </p:sp>
      <p:pic>
        <p:nvPicPr>
          <p:cNvPr id="5" name="Picture 4"/>
          <p:cNvPicPr>
            <a:picLocks noChangeAspect="1"/>
          </p:cNvPicPr>
          <p:nvPr/>
        </p:nvPicPr>
        <p:blipFill>
          <a:blip r:embed="rId10"/>
          <a:stretch>
            <a:fillRect/>
          </a:stretch>
        </p:blipFill>
        <p:spPr>
          <a:xfrm>
            <a:off x="3218120" y="1697314"/>
            <a:ext cx="1205557" cy="1188000"/>
          </a:xfrm>
          <a:prstGeom prst="rect">
            <a:avLst/>
          </a:prstGeom>
        </p:spPr>
      </p:pic>
    </p:spTree>
    <p:extLst>
      <p:ext uri="{BB962C8B-B14F-4D97-AF65-F5344CB8AC3E}">
        <p14:creationId xmlns:p14="http://schemas.microsoft.com/office/powerpoint/2010/main" val="37884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about X conditions?</a:t>
            </a:r>
            <a:br>
              <a:rPr lang="en-US" dirty="0"/>
            </a:br>
            <a:r>
              <a:rPr lang="en-US" dirty="0"/>
              <a:t>Design Matrix</a:t>
            </a:r>
          </a:p>
        </p:txBody>
      </p:sp>
      <p:pic>
        <p:nvPicPr>
          <p:cNvPr id="6" name="Content Placeholder 5"/>
          <p:cNvPicPr>
            <a:picLocks noGrp="1" noChangeAspect="1"/>
          </p:cNvPicPr>
          <p:nvPr>
            <p:ph idx="1"/>
          </p:nvPr>
        </p:nvPicPr>
        <p:blipFill>
          <a:blip r:embed="rId3"/>
          <a:srcRect l="-62194" r="-62194"/>
          <a:stretch>
            <a:fillRect/>
          </a:stretch>
        </p:blipFill>
        <p:spPr/>
      </p:pic>
      <p:sp>
        <p:nvSpPr>
          <p:cNvPr id="8" name="TextBox 7"/>
          <p:cNvSpPr txBox="1"/>
          <p:nvPr/>
        </p:nvSpPr>
        <p:spPr>
          <a:xfrm>
            <a:off x="3375096" y="3976406"/>
            <a:ext cx="61251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4118234" y="2701995"/>
            <a:ext cx="0" cy="3424168"/>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517942" y="1854657"/>
            <a:ext cx="1159292" cy="369332"/>
          </a:xfrm>
          <a:prstGeom prst="rect">
            <a:avLst/>
          </a:prstGeom>
          <a:noFill/>
        </p:spPr>
        <p:txBody>
          <a:bodyPr wrap="none" rtlCol="0">
            <a:spAutoFit/>
          </a:bodyPr>
          <a:lstStyle/>
          <a:p>
            <a:r>
              <a:rPr lang="en-US" dirty="0" err="1"/>
              <a:t>regressors</a:t>
            </a:r>
            <a:endParaRPr lang="en-US" dirty="0"/>
          </a:p>
        </p:txBody>
      </p:sp>
      <p:grpSp>
        <p:nvGrpSpPr>
          <p:cNvPr id="22" name="Group 21"/>
          <p:cNvGrpSpPr/>
          <p:nvPr/>
        </p:nvGrpSpPr>
        <p:grpSpPr>
          <a:xfrm>
            <a:off x="3375095" y="1963607"/>
            <a:ext cx="5031356" cy="4064009"/>
            <a:chOff x="1851095" y="1963606"/>
            <a:chExt cx="5031356" cy="4064009"/>
          </a:xfrm>
        </p:grpSpPr>
        <p:sp>
          <p:nvSpPr>
            <p:cNvPr id="4" name="Rectangle 3"/>
            <p:cNvSpPr/>
            <p:nvPr/>
          </p:nvSpPr>
          <p:spPr>
            <a:xfrm>
              <a:off x="2794000" y="2711764"/>
              <a:ext cx="283307" cy="3315851"/>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3114882" y="2711764"/>
              <a:ext cx="3044337" cy="3315851"/>
            </a:xfrm>
            <a:prstGeom prst="rect">
              <a:avLst/>
            </a:prstGeom>
            <a:noFill/>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ular Callout 4"/>
            <p:cNvSpPr/>
            <p:nvPr/>
          </p:nvSpPr>
          <p:spPr>
            <a:xfrm>
              <a:off x="1851095" y="1963606"/>
              <a:ext cx="881138" cy="518058"/>
            </a:xfrm>
            <a:prstGeom prst="wedgeRectCallout">
              <a:avLst>
                <a:gd name="adj1" fmla="val 76838"/>
                <a:gd name="adj2" fmla="val 7540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Conditions of interest</a:t>
              </a:r>
            </a:p>
          </p:txBody>
        </p:sp>
        <p:sp>
          <p:nvSpPr>
            <p:cNvPr id="13" name="Rectangular Callout 12"/>
            <p:cNvSpPr/>
            <p:nvPr/>
          </p:nvSpPr>
          <p:spPr>
            <a:xfrm>
              <a:off x="6001313" y="1963606"/>
              <a:ext cx="881138" cy="518058"/>
            </a:xfrm>
            <a:prstGeom prst="wedgeRectCallout">
              <a:avLst>
                <a:gd name="adj1" fmla="val -46435"/>
                <a:gd name="adj2" fmla="val 80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Nuissance</a:t>
              </a:r>
              <a:r>
                <a:rPr lang="en-US" sz="1200" dirty="0"/>
                <a:t> </a:t>
              </a:r>
              <a:r>
                <a:rPr lang="en-US" sz="1200" dirty="0" err="1"/>
                <a:t>regressors</a:t>
              </a:r>
              <a:endParaRPr lang="en-US" sz="1200" dirty="0"/>
            </a:p>
          </p:txBody>
        </p:sp>
      </p:grpSp>
      <p:grpSp>
        <p:nvGrpSpPr>
          <p:cNvPr id="14" name="Group 13"/>
          <p:cNvGrpSpPr/>
          <p:nvPr/>
        </p:nvGrpSpPr>
        <p:grpSpPr>
          <a:xfrm>
            <a:off x="7523370" y="5859550"/>
            <a:ext cx="3094850" cy="859667"/>
            <a:chOff x="2567374" y="4"/>
            <a:chExt cx="3094850" cy="859667"/>
          </a:xfrm>
          <a:solidFill>
            <a:schemeClr val="bg1">
              <a:lumMod val="50000"/>
            </a:schemeClr>
          </a:solidFill>
        </p:grpSpPr>
        <p:sp>
          <p:nvSpPr>
            <p:cNvPr id="15" name="Rounded Rectangle 14"/>
            <p:cNvSpPr/>
            <p:nvPr/>
          </p:nvSpPr>
          <p:spPr>
            <a:xfrm>
              <a:off x="2567374" y="4"/>
              <a:ext cx="3094850" cy="85966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2592553" y="25183"/>
              <a:ext cx="3044492" cy="8093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algn="ctr" defTabSz="1244600">
                <a:lnSpc>
                  <a:spcPct val="90000"/>
                </a:lnSpc>
                <a:spcBef>
                  <a:spcPct val="0"/>
                </a:spcBef>
                <a:spcAft>
                  <a:spcPct val="35000"/>
                </a:spcAft>
              </a:pPr>
              <a:r>
                <a:rPr lang="en-US" sz="2800" dirty="0"/>
                <a:t>Y =  </a:t>
              </a:r>
              <a:r>
                <a:rPr lang="en-US" sz="3600" b="1" dirty="0"/>
                <a:t>X</a:t>
              </a:r>
              <a:r>
                <a:rPr lang="en-US" sz="2800" dirty="0">
                  <a:latin typeface="Lucida Grande"/>
                  <a:ea typeface="Lucida Grande"/>
                  <a:cs typeface="Lucida Grande"/>
                </a:rPr>
                <a:t>β</a:t>
              </a:r>
              <a:r>
                <a:rPr lang="en-US" sz="2800" b="1" dirty="0">
                  <a:latin typeface="Lucida Grande"/>
                  <a:ea typeface="Lucida Grande"/>
                  <a:cs typeface="Lucida Grande"/>
                </a:rPr>
                <a:t> </a:t>
              </a:r>
              <a:r>
                <a:rPr lang="en-US" sz="2800" dirty="0"/>
                <a:t>+ e</a:t>
              </a:r>
            </a:p>
          </p:txBody>
        </p:sp>
      </p:grpSp>
      <p:cxnSp>
        <p:nvCxnSpPr>
          <p:cNvPr id="19" name="Straight Arrow Connector 18"/>
          <p:cNvCxnSpPr/>
          <p:nvPr/>
        </p:nvCxnSpPr>
        <p:spPr>
          <a:xfrm flipH="1" flipV="1">
            <a:off x="7836326" y="5116656"/>
            <a:ext cx="1081973" cy="102178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2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experiment</a:t>
            </a:r>
          </a:p>
        </p:txBody>
      </p:sp>
      <p:sp>
        <p:nvSpPr>
          <p:cNvPr id="3" name="Rectangular Callout 2"/>
          <p:cNvSpPr/>
          <p:nvPr/>
        </p:nvSpPr>
        <p:spPr>
          <a:xfrm>
            <a:off x="1981201"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3446844"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28" y="1616199"/>
            <a:ext cx="900000" cy="661500"/>
          </a:xfrm>
          <a:prstGeom prst="rect">
            <a:avLst/>
          </a:prstGeom>
        </p:spPr>
      </p:pic>
      <p:sp>
        <p:nvSpPr>
          <p:cNvPr id="11" name="Rectangle 10"/>
          <p:cNvSpPr/>
          <p:nvPr/>
        </p:nvSpPr>
        <p:spPr>
          <a:xfrm>
            <a:off x="3527658" y="1626304"/>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Chart 38"/>
          <p:cNvGraphicFramePr>
            <a:graphicFrameLocks noChangeAspect="1"/>
          </p:cNvGraphicFramePr>
          <p:nvPr>
            <p:extLst/>
          </p:nvPr>
        </p:nvGraphicFramePr>
        <p:xfrm>
          <a:off x="1981200" y="5048319"/>
          <a:ext cx="5400000" cy="1440872"/>
        </p:xfrm>
        <a:graphic>
          <a:graphicData uri="http://schemas.openxmlformats.org/drawingml/2006/chart">
            <c:chart xmlns:c="http://schemas.openxmlformats.org/drawingml/2006/chart" xmlns:r="http://schemas.openxmlformats.org/officeDocument/2006/relationships" r:id="rId4"/>
          </a:graphicData>
        </a:graphic>
      </p:graphicFrame>
      <p:sp>
        <p:nvSpPr>
          <p:cNvPr id="17" name="Left-Right Arrow 16"/>
          <p:cNvSpPr/>
          <p:nvPr/>
        </p:nvSpPr>
        <p:spPr>
          <a:xfrm>
            <a:off x="3160757" y="5484910"/>
            <a:ext cx="1625138" cy="28488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t>
            </a:r>
          </a:p>
        </p:txBody>
      </p:sp>
      <p:cxnSp>
        <p:nvCxnSpPr>
          <p:cNvPr id="6" name="Straight Arrow Connector 5"/>
          <p:cNvCxnSpPr/>
          <p:nvPr/>
        </p:nvCxnSpPr>
        <p:spPr>
          <a:xfrm>
            <a:off x="2059128" y="2700423"/>
            <a:ext cx="1099842" cy="153667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2248608" y="2687055"/>
            <a:ext cx="2538312" cy="15634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2419680" y="2686338"/>
            <a:ext cx="3977604" cy="154390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2093148" y="1256971"/>
            <a:ext cx="856312" cy="369332"/>
          </a:xfrm>
          <a:prstGeom prst="rect">
            <a:avLst/>
          </a:prstGeom>
          <a:noFill/>
        </p:spPr>
        <p:txBody>
          <a:bodyPr wrap="none" rtlCol="0">
            <a:spAutoFit/>
          </a:bodyPr>
          <a:lstStyle/>
          <a:p>
            <a:r>
              <a:rPr lang="en-US" dirty="0"/>
              <a:t>20 s on</a:t>
            </a:r>
          </a:p>
        </p:txBody>
      </p:sp>
      <p:sp>
        <p:nvSpPr>
          <p:cNvPr id="31" name="TextBox 30"/>
          <p:cNvSpPr txBox="1"/>
          <p:nvPr/>
        </p:nvSpPr>
        <p:spPr>
          <a:xfrm>
            <a:off x="3548667" y="1224705"/>
            <a:ext cx="877163" cy="369332"/>
          </a:xfrm>
          <a:prstGeom prst="rect">
            <a:avLst/>
          </a:prstGeom>
          <a:noFill/>
        </p:spPr>
        <p:txBody>
          <a:bodyPr wrap="none" rtlCol="0">
            <a:spAutoFit/>
          </a:bodyPr>
          <a:lstStyle/>
          <a:p>
            <a:r>
              <a:rPr lang="en-US" dirty="0"/>
              <a:t>20 s off</a:t>
            </a:r>
          </a:p>
        </p:txBody>
      </p:sp>
      <p:graphicFrame>
        <p:nvGraphicFramePr>
          <p:cNvPr id="37" name="Chart 36"/>
          <p:cNvGraphicFramePr>
            <a:graphicFrameLocks/>
          </p:cNvGraphicFramePr>
          <p:nvPr>
            <p:extLst/>
          </p:nvPr>
        </p:nvGraphicFramePr>
        <p:xfrm>
          <a:off x="1596000" y="2052897"/>
          <a:ext cx="9000000" cy="2412000"/>
        </p:xfrm>
        <a:graphic>
          <a:graphicData uri="http://schemas.openxmlformats.org/drawingml/2006/chart">
            <c:chart xmlns:c="http://schemas.openxmlformats.org/drawingml/2006/chart" xmlns:r="http://schemas.openxmlformats.org/officeDocument/2006/relationships" r:id="rId5"/>
          </a:graphicData>
        </a:graphic>
      </p:graphicFrame>
      <p:pic>
        <p:nvPicPr>
          <p:cNvPr id="18" name="Picture 17"/>
          <p:cNvPicPr>
            <a:picLocks noChangeAspect="1"/>
          </p:cNvPicPr>
          <p:nvPr/>
        </p:nvPicPr>
        <p:blipFill>
          <a:blip r:embed="rId6"/>
          <a:stretch>
            <a:fillRect/>
          </a:stretch>
        </p:blipFill>
        <p:spPr>
          <a:xfrm flipH="1">
            <a:off x="2528970" y="4286209"/>
            <a:ext cx="1260000" cy="1033594"/>
          </a:xfrm>
          <a:prstGeom prst="rect">
            <a:avLst/>
          </a:prstGeom>
        </p:spPr>
      </p:pic>
      <p:pic>
        <p:nvPicPr>
          <p:cNvPr id="19" name="Picture 18"/>
          <p:cNvPicPr>
            <a:picLocks noChangeAspect="1"/>
          </p:cNvPicPr>
          <p:nvPr/>
        </p:nvPicPr>
        <p:blipFill>
          <a:blip r:embed="rId6"/>
          <a:stretch>
            <a:fillRect/>
          </a:stretch>
        </p:blipFill>
        <p:spPr>
          <a:xfrm flipH="1">
            <a:off x="4120662" y="4286209"/>
            <a:ext cx="1260000" cy="1033594"/>
          </a:xfrm>
          <a:prstGeom prst="rect">
            <a:avLst/>
          </a:prstGeom>
        </p:spPr>
      </p:pic>
      <p:pic>
        <p:nvPicPr>
          <p:cNvPr id="20" name="Picture 19"/>
          <p:cNvPicPr>
            <a:picLocks noChangeAspect="1"/>
          </p:cNvPicPr>
          <p:nvPr/>
        </p:nvPicPr>
        <p:blipFill>
          <a:blip r:embed="rId6"/>
          <a:stretch>
            <a:fillRect/>
          </a:stretch>
        </p:blipFill>
        <p:spPr>
          <a:xfrm flipH="1">
            <a:off x="5767284" y="4286209"/>
            <a:ext cx="1260000" cy="1033594"/>
          </a:xfrm>
          <a:prstGeom prst="rect">
            <a:avLst/>
          </a:prstGeom>
        </p:spPr>
      </p:pic>
    </p:spTree>
    <p:extLst>
      <p:ext uri="{BB962C8B-B14F-4D97-AF65-F5344CB8AC3E}">
        <p14:creationId xmlns:p14="http://schemas.microsoft.com/office/powerpoint/2010/main" val="2693735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Contrast: linear combination of betas</a:t>
            </a:r>
          </a:p>
        </p:txBody>
      </p:sp>
      <p:sp>
        <p:nvSpPr>
          <p:cNvPr id="25" name="Text Placeholder 24"/>
          <p:cNvSpPr>
            <a:spLocks noGrp="1"/>
          </p:cNvSpPr>
          <p:nvPr>
            <p:ph type="body" idx="1"/>
          </p:nvPr>
        </p:nvSpPr>
        <p:spPr/>
        <p:txBody>
          <a:bodyPr>
            <a:normAutofit fontScale="92500"/>
          </a:bodyPr>
          <a:lstStyle/>
          <a:p>
            <a:pPr lvl="0"/>
            <a:r>
              <a:rPr lang="en-US" dirty="0"/>
              <a:t>Contrast vector: describes how beta-estimates are combined (“weighted”)</a:t>
            </a:r>
          </a:p>
        </p:txBody>
      </p:sp>
      <p:graphicFrame>
        <p:nvGraphicFramePr>
          <p:cNvPr id="24" name="Content Placeholder 23"/>
          <p:cNvGraphicFramePr>
            <a:graphicFrameLocks noGrp="1"/>
          </p:cNvGraphicFramePr>
          <p:nvPr>
            <p:ph sz="half" idx="2"/>
            <p:extLst>
              <p:ext uri="{D42A27DB-BD31-4B8C-83A1-F6EECF244321}">
                <p14:modId xmlns:p14="http://schemas.microsoft.com/office/powerpoint/2010/main" val="2551672591"/>
              </p:ext>
            </p:extLst>
          </p:nvPr>
        </p:nvGraphicFramePr>
        <p:xfrm>
          <a:off x="1981200" y="2569945"/>
          <a:ext cx="4040188" cy="3556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 Placeholder 25"/>
          <p:cNvSpPr>
            <a:spLocks noGrp="1"/>
          </p:cNvSpPr>
          <p:nvPr>
            <p:ph type="body" sz="quarter" idx="3"/>
          </p:nvPr>
        </p:nvSpPr>
        <p:spPr/>
        <p:txBody>
          <a:bodyPr>
            <a:normAutofit fontScale="92500"/>
          </a:bodyPr>
          <a:lstStyle/>
          <a:p>
            <a:pPr lvl="0"/>
            <a:r>
              <a:rPr lang="en-US" dirty="0"/>
              <a:t>Contrast image: a 3D volume containing the result of beta-combinations</a:t>
            </a:r>
          </a:p>
        </p:txBody>
      </p:sp>
      <p:pic>
        <p:nvPicPr>
          <p:cNvPr id="32" name="Content Placeholder 31"/>
          <p:cNvPicPr>
            <a:picLocks noGrp="1" noChangeArrowheads="1"/>
          </p:cNvPicPr>
          <p:nvPr>
            <p:ph sz="quarter" idx="4"/>
          </p:nvPr>
        </p:nvPicPr>
        <p:blipFill>
          <a:blip r:embed="rId8">
            <a:extLst>
              <a:ext uri="{28A0092B-C50C-407E-A947-70E740481C1C}">
                <a14:useLocalDpi xmlns:a14="http://schemas.microsoft.com/office/drawing/2010/main" val="0"/>
              </a:ext>
            </a:extLst>
          </a:blip>
          <a:srcRect l="-12694" r="-12694"/>
          <a:stretch>
            <a:fillRect/>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34" name="Straight Arrow Connector 33"/>
          <p:cNvCxnSpPr/>
          <p:nvPr/>
        </p:nvCxnSpPr>
        <p:spPr>
          <a:xfrm>
            <a:off x="2915702" y="2904644"/>
            <a:ext cx="472907" cy="9456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a:off x="3959869" y="2904644"/>
            <a:ext cx="158368" cy="9456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749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Group analysis (second-level analysis)</a:t>
            </a:r>
          </a:p>
        </p:txBody>
      </p:sp>
      <p:graphicFrame>
        <p:nvGraphicFramePr>
          <p:cNvPr id="4" name="Content Placeholder 3"/>
          <p:cNvGraphicFramePr>
            <a:graphicFrameLocks noGrp="1"/>
          </p:cNvGraphicFramePr>
          <p:nvPr>
            <p:ph sz="half" idx="1"/>
            <p:extLst/>
          </p:nvPr>
        </p:nvGraphicFramePr>
        <p:xfrm>
          <a:off x="1981200" y="1600201"/>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967688" y="1314032"/>
            <a:ext cx="2499866" cy="369332"/>
          </a:xfrm>
          <a:prstGeom prst="rect">
            <a:avLst/>
          </a:prstGeom>
        </p:spPr>
        <p:txBody>
          <a:bodyPr wrap="none">
            <a:spAutoFit/>
          </a:bodyPr>
          <a:lstStyle/>
          <a:p>
            <a:pPr lvl="0"/>
            <a:r>
              <a:rPr lang="en-US" dirty="0"/>
              <a:t>Subject 1 contrast image</a:t>
            </a:r>
          </a:p>
        </p:txBody>
      </p:sp>
      <p:sp>
        <p:nvSpPr>
          <p:cNvPr id="6" name="Rectangle 5"/>
          <p:cNvSpPr/>
          <p:nvPr/>
        </p:nvSpPr>
        <p:spPr>
          <a:xfrm>
            <a:off x="1981200" y="2939397"/>
            <a:ext cx="2499866" cy="369332"/>
          </a:xfrm>
          <a:prstGeom prst="rect">
            <a:avLst/>
          </a:prstGeom>
        </p:spPr>
        <p:txBody>
          <a:bodyPr wrap="none">
            <a:spAutoFit/>
          </a:bodyPr>
          <a:lstStyle/>
          <a:p>
            <a:pPr lvl="0"/>
            <a:r>
              <a:rPr lang="en-US" dirty="0"/>
              <a:t>Subject 2 contrast image</a:t>
            </a:r>
          </a:p>
        </p:txBody>
      </p:sp>
      <p:sp>
        <p:nvSpPr>
          <p:cNvPr id="8" name="Rectangle 7"/>
          <p:cNvSpPr/>
          <p:nvPr/>
        </p:nvSpPr>
        <p:spPr>
          <a:xfrm>
            <a:off x="1976918" y="4442159"/>
            <a:ext cx="2504149" cy="369332"/>
          </a:xfrm>
          <a:prstGeom prst="rect">
            <a:avLst/>
          </a:prstGeom>
        </p:spPr>
        <p:txBody>
          <a:bodyPr wrap="none">
            <a:spAutoFit/>
          </a:bodyPr>
          <a:lstStyle/>
          <a:p>
            <a:pPr lvl="0"/>
            <a:r>
              <a:rPr lang="en-US" dirty="0"/>
              <a:t>Subject n contrast image</a:t>
            </a:r>
          </a:p>
        </p:txBody>
      </p:sp>
      <p:pic>
        <p:nvPicPr>
          <p:cNvPr id="15" name="Picture 14"/>
          <p:cNvPicPr>
            <a:picLocks noChangeAspect="1"/>
          </p:cNvPicPr>
          <p:nvPr/>
        </p:nvPicPr>
        <p:blipFill>
          <a:blip r:embed="rId8"/>
          <a:stretch>
            <a:fillRect/>
          </a:stretch>
        </p:blipFill>
        <p:spPr>
          <a:xfrm>
            <a:off x="6472030" y="2105622"/>
            <a:ext cx="1440000" cy="1190204"/>
          </a:xfrm>
          <a:prstGeom prst="rect">
            <a:avLst/>
          </a:prstGeom>
        </p:spPr>
      </p:pic>
      <p:pic>
        <p:nvPicPr>
          <p:cNvPr id="16" name="Picture 15"/>
          <p:cNvPicPr>
            <a:picLocks noChangeAspect="1"/>
          </p:cNvPicPr>
          <p:nvPr/>
        </p:nvPicPr>
        <p:blipFill>
          <a:blip r:embed="rId9"/>
          <a:stretch>
            <a:fillRect/>
          </a:stretch>
        </p:blipFill>
        <p:spPr>
          <a:xfrm>
            <a:off x="8738033" y="2100254"/>
            <a:ext cx="1440000" cy="1195572"/>
          </a:xfrm>
          <a:prstGeom prst="rect">
            <a:avLst/>
          </a:prstGeom>
        </p:spPr>
      </p:pic>
      <p:grpSp>
        <p:nvGrpSpPr>
          <p:cNvPr id="18" name="Group 17"/>
          <p:cNvGrpSpPr/>
          <p:nvPr/>
        </p:nvGrpSpPr>
        <p:grpSpPr>
          <a:xfrm>
            <a:off x="5921932" y="3694888"/>
            <a:ext cx="339494" cy="397144"/>
            <a:chOff x="1766887" y="1833427"/>
            <a:chExt cx="339494" cy="397144"/>
          </a:xfrm>
        </p:grpSpPr>
        <p:sp>
          <p:nvSpPr>
            <p:cNvPr id="28" name="Right Arrow 27"/>
            <p:cNvSpPr/>
            <p:nvPr/>
          </p:nvSpPr>
          <p:spPr>
            <a:xfrm>
              <a:off x="1766887" y="1833427"/>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1766887" y="1912856"/>
              <a:ext cx="237646"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55650">
                <a:lnSpc>
                  <a:spcPct val="90000"/>
                </a:lnSpc>
                <a:spcBef>
                  <a:spcPct val="0"/>
                </a:spcBef>
                <a:spcAft>
                  <a:spcPct val="35000"/>
                </a:spcAft>
              </a:pPr>
              <a:endParaRPr lang="en-US" sz="1700"/>
            </a:p>
          </p:txBody>
        </p:sp>
      </p:grpSp>
      <p:grpSp>
        <p:nvGrpSpPr>
          <p:cNvPr id="19" name="Group 18"/>
          <p:cNvGrpSpPr/>
          <p:nvPr/>
        </p:nvGrpSpPr>
        <p:grpSpPr>
          <a:xfrm>
            <a:off x="6402349" y="3413043"/>
            <a:ext cx="1601390" cy="960834"/>
            <a:chOff x="2247304" y="1551582"/>
            <a:chExt cx="1601390" cy="960834"/>
          </a:xfrm>
        </p:grpSpPr>
        <p:sp>
          <p:nvSpPr>
            <p:cNvPr id="26" name="Rounded Rectangle 25"/>
            <p:cNvSpPr/>
            <p:nvPr/>
          </p:nvSpPr>
          <p:spPr>
            <a:xfrm>
              <a:off x="2247304" y="1551582"/>
              <a:ext cx="1601390" cy="9608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6"/>
            <p:cNvSpPr/>
            <p:nvPr/>
          </p:nvSpPr>
          <p:spPr>
            <a:xfrm>
              <a:off x="2275446" y="1579724"/>
              <a:ext cx="1545106" cy="904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sz="2100" dirty="0"/>
                <a:t>3D t-statistic map</a:t>
              </a:r>
            </a:p>
          </p:txBody>
        </p:sp>
      </p:grpSp>
      <p:grpSp>
        <p:nvGrpSpPr>
          <p:cNvPr id="20" name="Group 19"/>
          <p:cNvGrpSpPr/>
          <p:nvPr/>
        </p:nvGrpSpPr>
        <p:grpSpPr>
          <a:xfrm>
            <a:off x="8163879" y="3694888"/>
            <a:ext cx="339494" cy="397144"/>
            <a:chOff x="4008834" y="1833427"/>
            <a:chExt cx="339494" cy="397144"/>
          </a:xfrm>
        </p:grpSpPr>
        <p:sp>
          <p:nvSpPr>
            <p:cNvPr id="24" name="Right Arrow 23"/>
            <p:cNvSpPr/>
            <p:nvPr/>
          </p:nvSpPr>
          <p:spPr>
            <a:xfrm>
              <a:off x="4008834" y="1833427"/>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8"/>
            <p:cNvSpPr/>
            <p:nvPr/>
          </p:nvSpPr>
          <p:spPr>
            <a:xfrm>
              <a:off x="4008834" y="1912856"/>
              <a:ext cx="237646"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55650">
                <a:lnSpc>
                  <a:spcPct val="90000"/>
                </a:lnSpc>
                <a:spcBef>
                  <a:spcPct val="0"/>
                </a:spcBef>
                <a:spcAft>
                  <a:spcPct val="35000"/>
                </a:spcAft>
              </a:pPr>
              <a:endParaRPr lang="en-US" sz="1700"/>
            </a:p>
          </p:txBody>
        </p:sp>
      </p:grpSp>
      <p:grpSp>
        <p:nvGrpSpPr>
          <p:cNvPr id="21" name="Group 20"/>
          <p:cNvGrpSpPr/>
          <p:nvPr/>
        </p:nvGrpSpPr>
        <p:grpSpPr>
          <a:xfrm>
            <a:off x="8644296" y="3413043"/>
            <a:ext cx="1601390" cy="960834"/>
            <a:chOff x="4489251" y="1551582"/>
            <a:chExt cx="1601390" cy="960834"/>
          </a:xfrm>
        </p:grpSpPr>
        <p:sp>
          <p:nvSpPr>
            <p:cNvPr id="22" name="Rounded Rectangle 21"/>
            <p:cNvSpPr/>
            <p:nvPr/>
          </p:nvSpPr>
          <p:spPr>
            <a:xfrm>
              <a:off x="4489251" y="1551582"/>
              <a:ext cx="1601390" cy="9608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10"/>
            <p:cNvSpPr/>
            <p:nvPr/>
          </p:nvSpPr>
          <p:spPr>
            <a:xfrm>
              <a:off x="4517393" y="1579724"/>
              <a:ext cx="1545106" cy="904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algn="ctr" defTabSz="933450">
                <a:lnSpc>
                  <a:spcPct val="90000"/>
                </a:lnSpc>
                <a:spcBef>
                  <a:spcPct val="0"/>
                </a:spcBef>
                <a:spcAft>
                  <a:spcPct val="35000"/>
                </a:spcAft>
              </a:pPr>
              <a:r>
                <a:rPr lang="en-US" sz="2100" dirty="0"/>
                <a:t>Final result</a:t>
              </a:r>
            </a:p>
          </p:txBody>
        </p:sp>
      </p:grpSp>
      <p:sp>
        <p:nvSpPr>
          <p:cNvPr id="31" name="Rectangular Callout 30"/>
          <p:cNvSpPr/>
          <p:nvPr/>
        </p:nvSpPr>
        <p:spPr>
          <a:xfrm>
            <a:off x="7279195" y="5196273"/>
            <a:ext cx="2448356" cy="1477654"/>
          </a:xfrm>
          <a:prstGeom prst="wedgeRectCallout">
            <a:avLst>
              <a:gd name="adj1" fmla="val -8378"/>
              <a:gd name="adj2" fmla="val -121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451754" y="5347371"/>
            <a:ext cx="2148350" cy="1200329"/>
          </a:xfrm>
          <a:prstGeom prst="rect">
            <a:avLst/>
          </a:prstGeom>
          <a:noFill/>
        </p:spPr>
        <p:txBody>
          <a:bodyPr wrap="square" rtlCol="0">
            <a:spAutoFit/>
          </a:bodyPr>
          <a:lstStyle/>
          <a:p>
            <a:r>
              <a:rPr lang="en-US" dirty="0" err="1"/>
              <a:t>Thresholding</a:t>
            </a:r>
            <a:r>
              <a:rPr lang="en-US" dirty="0"/>
              <a:t>:</a:t>
            </a:r>
          </a:p>
          <a:p>
            <a:r>
              <a:rPr lang="en-US" dirty="0"/>
              <a:t>deal with multiple comparison problem!</a:t>
            </a:r>
          </a:p>
        </p:txBody>
      </p:sp>
      <p:sp>
        <p:nvSpPr>
          <p:cNvPr id="3" name="TextBox 2"/>
          <p:cNvSpPr txBox="1"/>
          <p:nvPr/>
        </p:nvSpPr>
        <p:spPr>
          <a:xfrm>
            <a:off x="4467554" y="4555578"/>
            <a:ext cx="1552246" cy="1477328"/>
          </a:xfrm>
          <a:prstGeom prst="rect">
            <a:avLst/>
          </a:prstGeom>
          <a:noFill/>
          <a:ln>
            <a:solidFill>
              <a:schemeClr val="accent1"/>
            </a:solidFill>
          </a:ln>
        </p:spPr>
        <p:txBody>
          <a:bodyPr wrap="square" rtlCol="0">
            <a:spAutoFit/>
          </a:bodyPr>
          <a:lstStyle/>
          <a:p>
            <a:r>
              <a:rPr lang="en-US" dirty="0"/>
              <a:t>Is our combination of betas different from zero?</a:t>
            </a:r>
          </a:p>
        </p:txBody>
      </p:sp>
    </p:spTree>
    <p:extLst>
      <p:ext uri="{BB962C8B-B14F-4D97-AF65-F5344CB8AC3E}">
        <p14:creationId xmlns:p14="http://schemas.microsoft.com/office/powerpoint/2010/main" val="145478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advantages</a:t>
            </a:r>
          </a:p>
        </p:txBody>
      </p:sp>
      <p:sp>
        <p:nvSpPr>
          <p:cNvPr id="3" name="Content Placeholder 2"/>
          <p:cNvSpPr>
            <a:spLocks noGrp="1"/>
          </p:cNvSpPr>
          <p:nvPr>
            <p:ph sz="half" idx="1"/>
          </p:nvPr>
        </p:nvSpPr>
        <p:spPr/>
        <p:txBody>
          <a:bodyPr>
            <a:normAutofit/>
          </a:bodyPr>
          <a:lstStyle/>
          <a:p>
            <a:r>
              <a:rPr lang="en-US" dirty="0"/>
              <a:t>Complex experimental designs</a:t>
            </a:r>
          </a:p>
          <a:p>
            <a:r>
              <a:rPr lang="en-US" dirty="0"/>
              <a:t>“Regress out” uninteresting effects/confounds</a:t>
            </a:r>
          </a:p>
          <a:p>
            <a:r>
              <a:rPr lang="en-US" dirty="0"/>
              <a:t>Estimate HRF shape</a:t>
            </a:r>
          </a:p>
          <a:p>
            <a:endParaRPr lang="en-US" dirty="0"/>
          </a:p>
        </p:txBody>
      </p:sp>
      <p:pic>
        <p:nvPicPr>
          <p:cNvPr id="6" name="Content Placeholder 5"/>
          <p:cNvPicPr>
            <a:picLocks noGrp="1" noChangeAspect="1"/>
          </p:cNvPicPr>
          <p:nvPr>
            <p:ph sz="half" idx="2"/>
          </p:nvPr>
        </p:nvPicPr>
        <p:blipFill>
          <a:blip r:embed="rId3"/>
          <a:srcRect t="4593" b="4593"/>
          <a:stretch>
            <a:fillRect/>
          </a:stretch>
        </p:blipFill>
        <p:spPr/>
      </p:pic>
      <p:graphicFrame>
        <p:nvGraphicFramePr>
          <p:cNvPr id="5" name="Chart 4"/>
          <p:cNvGraphicFramePr>
            <a:graphicFrameLocks/>
          </p:cNvGraphicFramePr>
          <p:nvPr>
            <p:extLst/>
          </p:nvPr>
        </p:nvGraphicFramePr>
        <p:xfrm>
          <a:off x="2305850" y="4604566"/>
          <a:ext cx="216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2877430" y="5230713"/>
            <a:ext cx="351053" cy="523220"/>
          </a:xfrm>
          <a:prstGeom prst="rect">
            <a:avLst/>
          </a:prstGeom>
          <a:noFill/>
        </p:spPr>
        <p:txBody>
          <a:bodyPr wrap="none" rtlCol="0">
            <a:spAutoFit/>
          </a:bodyPr>
          <a:lstStyle/>
          <a:p>
            <a:r>
              <a:rPr lang="en-US" sz="2800" b="1" dirty="0"/>
              <a:t>?</a:t>
            </a:r>
          </a:p>
        </p:txBody>
      </p:sp>
    </p:spTree>
    <p:extLst>
      <p:ext uri="{BB962C8B-B14F-4D97-AF65-F5344CB8AC3E}">
        <p14:creationId xmlns:p14="http://schemas.microsoft.com/office/powerpoint/2010/main" val="2063116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analysis: Cola vs. Pepsi</a:t>
            </a:r>
          </a:p>
        </p:txBody>
      </p:sp>
      <p:sp>
        <p:nvSpPr>
          <p:cNvPr id="3" name="Rectangular Callout 2"/>
          <p:cNvSpPr/>
          <p:nvPr/>
        </p:nvSpPr>
        <p:spPr>
          <a:xfrm>
            <a:off x="2062273" y="1616194"/>
            <a:ext cx="1058081" cy="692654"/>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Condition A</a:t>
            </a:r>
          </a:p>
        </p:txBody>
      </p:sp>
      <p:sp>
        <p:nvSpPr>
          <p:cNvPr id="4" name="Rectangular Callout 3"/>
          <p:cNvSpPr/>
          <p:nvPr/>
        </p:nvSpPr>
        <p:spPr>
          <a:xfrm>
            <a:off x="3541428" y="1616194"/>
            <a:ext cx="1058081" cy="692654"/>
          </a:xfrm>
          <a:prstGeom prst="wedge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Condition B</a:t>
            </a:r>
          </a:p>
        </p:txBody>
      </p:sp>
      <p:pic>
        <p:nvPicPr>
          <p:cNvPr id="7" name="Picture 6" descr="epi_example.jpg"/>
          <p:cNvPicPr>
            <a:picLocks noChangeAspect="1"/>
          </p:cNvPicPr>
          <p:nvPr/>
        </p:nvPicPr>
        <p:blipFill rotWithShape="1">
          <a:blip r:embed="rId2">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sp>
        <p:nvSpPr>
          <p:cNvPr id="8" name="Rectangle 7"/>
          <p:cNvSpPr/>
          <p:nvPr/>
        </p:nvSpPr>
        <p:spPr>
          <a:xfrm>
            <a:off x="2279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19850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7F76-D6EB-584F-AECD-85BE510B5183}"/>
              </a:ext>
            </a:extLst>
          </p:cNvPr>
          <p:cNvSpPr>
            <a:spLocks noGrp="1"/>
          </p:cNvSpPr>
          <p:nvPr>
            <p:ph type="title"/>
          </p:nvPr>
        </p:nvSpPr>
        <p:spPr/>
        <p:txBody>
          <a:bodyPr/>
          <a:lstStyle/>
          <a:p>
            <a:r>
              <a:rPr lang="en-AT" dirty="0"/>
              <a:t>A widely used method in neuroscience</a:t>
            </a:r>
          </a:p>
        </p:txBody>
      </p:sp>
      <p:sp>
        <p:nvSpPr>
          <p:cNvPr id="3" name="Content Placeholder 2">
            <a:extLst>
              <a:ext uri="{FF2B5EF4-FFF2-40B4-BE49-F238E27FC236}">
                <a16:creationId xmlns:a16="http://schemas.microsoft.com/office/drawing/2014/main" id="{E4D0F3C9-AF49-A54F-AA28-BAC6F0ACE4EE}"/>
              </a:ext>
            </a:extLst>
          </p:cNvPr>
          <p:cNvSpPr>
            <a:spLocks noGrp="1"/>
          </p:cNvSpPr>
          <p:nvPr>
            <p:ph sz="half" idx="1"/>
          </p:nvPr>
        </p:nvSpPr>
        <p:spPr/>
        <p:txBody>
          <a:bodyPr/>
          <a:lstStyle/>
          <a:p>
            <a:r>
              <a:rPr lang="en-AT" dirty="0"/>
              <a:t>fMRI</a:t>
            </a:r>
          </a:p>
          <a:p>
            <a:r>
              <a:rPr lang="en-AT" dirty="0"/>
              <a:t>EEG</a:t>
            </a:r>
          </a:p>
          <a:p>
            <a:r>
              <a:rPr lang="en-AT" dirty="0"/>
              <a:t>MEG</a:t>
            </a:r>
          </a:p>
          <a:p>
            <a:r>
              <a:rPr lang="en-GB" dirty="0"/>
              <a:t>S</a:t>
            </a:r>
            <a:r>
              <a:rPr lang="en-AT" dirty="0"/>
              <a:t>ingle-cell recordings</a:t>
            </a:r>
          </a:p>
          <a:p>
            <a:r>
              <a:rPr lang="en-GB" dirty="0"/>
              <a:t>E</a:t>
            </a:r>
            <a:r>
              <a:rPr lang="en-AT" dirty="0"/>
              <a:t>tc., etc.</a:t>
            </a:r>
          </a:p>
        </p:txBody>
      </p:sp>
      <p:sp>
        <p:nvSpPr>
          <p:cNvPr id="4" name="Content Placeholder 3">
            <a:extLst>
              <a:ext uri="{FF2B5EF4-FFF2-40B4-BE49-F238E27FC236}">
                <a16:creationId xmlns:a16="http://schemas.microsoft.com/office/drawing/2014/main" id="{025F833E-9E70-4E4E-9AE5-95D74076E040}"/>
              </a:ext>
            </a:extLst>
          </p:cNvPr>
          <p:cNvSpPr>
            <a:spLocks noGrp="1"/>
          </p:cNvSpPr>
          <p:nvPr>
            <p:ph sz="half" idx="2"/>
          </p:nvPr>
        </p:nvSpPr>
        <p:spPr/>
        <p:txBody>
          <a:bodyPr/>
          <a:lstStyle/>
          <a:p>
            <a:r>
              <a:rPr lang="en-AT" dirty="0"/>
              <a:t>Analysis of multiple dependent variables (brain signals) simultaneously</a:t>
            </a:r>
          </a:p>
        </p:txBody>
      </p:sp>
    </p:spTree>
    <p:extLst>
      <p:ext uri="{BB962C8B-B14F-4D97-AF65-F5344CB8AC3E}">
        <p14:creationId xmlns:p14="http://schemas.microsoft.com/office/powerpoint/2010/main" val="40432769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D951F-A6E9-5844-90B5-86D0F3BB0514}"/>
              </a:ext>
            </a:extLst>
          </p:cNvPr>
          <p:cNvSpPr>
            <a:spLocks noGrp="1"/>
          </p:cNvSpPr>
          <p:nvPr>
            <p:ph type="title"/>
          </p:nvPr>
        </p:nvSpPr>
        <p:spPr/>
        <p:txBody>
          <a:bodyPr/>
          <a:lstStyle/>
          <a:p>
            <a:r>
              <a:rPr lang="en-AT" dirty="0"/>
              <a:t>First MVPA paper</a:t>
            </a:r>
          </a:p>
        </p:txBody>
      </p:sp>
      <p:pic>
        <p:nvPicPr>
          <p:cNvPr id="7" name="Content Placeholder 6">
            <a:extLst>
              <a:ext uri="{FF2B5EF4-FFF2-40B4-BE49-F238E27FC236}">
                <a16:creationId xmlns:a16="http://schemas.microsoft.com/office/drawing/2014/main" id="{10FD807C-C594-5A4A-A851-36F3EC5107FE}"/>
              </a:ext>
            </a:extLst>
          </p:cNvPr>
          <p:cNvPicPr>
            <a:picLocks noGrp="1" noChangeAspect="1"/>
          </p:cNvPicPr>
          <p:nvPr>
            <p:ph idx="1"/>
          </p:nvPr>
        </p:nvPicPr>
        <p:blipFill>
          <a:blip r:embed="rId2"/>
          <a:stretch>
            <a:fillRect/>
          </a:stretch>
        </p:blipFill>
        <p:spPr>
          <a:xfrm>
            <a:off x="2804042" y="1825625"/>
            <a:ext cx="6583915" cy="4351338"/>
          </a:xfrm>
          <a:prstGeom prst="rect">
            <a:avLst/>
          </a:prstGeom>
        </p:spPr>
      </p:pic>
      <p:sp>
        <p:nvSpPr>
          <p:cNvPr id="8" name="TextBox 7">
            <a:extLst>
              <a:ext uri="{FF2B5EF4-FFF2-40B4-BE49-F238E27FC236}">
                <a16:creationId xmlns:a16="http://schemas.microsoft.com/office/drawing/2014/main" id="{5E49B01D-3663-414F-A3FF-EFF1E8D198F8}"/>
              </a:ext>
            </a:extLst>
          </p:cNvPr>
          <p:cNvSpPr txBox="1"/>
          <p:nvPr/>
        </p:nvSpPr>
        <p:spPr>
          <a:xfrm>
            <a:off x="9274629" y="6311900"/>
            <a:ext cx="2618345" cy="369332"/>
          </a:xfrm>
          <a:prstGeom prst="rect">
            <a:avLst/>
          </a:prstGeom>
          <a:noFill/>
        </p:spPr>
        <p:txBody>
          <a:bodyPr wrap="none" rtlCol="0">
            <a:spAutoFit/>
          </a:bodyPr>
          <a:lstStyle/>
          <a:p>
            <a:r>
              <a:rPr lang="en-AT" dirty="0"/>
              <a:t>Haxby et al., Science 2001</a:t>
            </a:r>
          </a:p>
        </p:txBody>
      </p:sp>
      <p:sp>
        <p:nvSpPr>
          <p:cNvPr id="6" name="Rectangle 5">
            <a:extLst>
              <a:ext uri="{FF2B5EF4-FFF2-40B4-BE49-F238E27FC236}">
                <a16:creationId xmlns:a16="http://schemas.microsoft.com/office/drawing/2014/main" id="{E0FF0042-9900-440C-9164-896043733E7B}"/>
              </a:ext>
            </a:extLst>
          </p:cNvPr>
          <p:cNvSpPr/>
          <p:nvPr/>
        </p:nvSpPr>
        <p:spPr>
          <a:xfrm>
            <a:off x="3293616" y="3320249"/>
            <a:ext cx="5877018" cy="568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45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D951F-A6E9-5844-90B5-86D0F3BB0514}"/>
              </a:ext>
            </a:extLst>
          </p:cNvPr>
          <p:cNvSpPr>
            <a:spLocks noGrp="1"/>
          </p:cNvSpPr>
          <p:nvPr>
            <p:ph type="title"/>
          </p:nvPr>
        </p:nvSpPr>
        <p:spPr/>
        <p:txBody>
          <a:bodyPr/>
          <a:lstStyle/>
          <a:p>
            <a:r>
              <a:rPr lang="en-AT" dirty="0"/>
              <a:t>First MVPA paper</a:t>
            </a:r>
          </a:p>
        </p:txBody>
      </p:sp>
      <p:pic>
        <p:nvPicPr>
          <p:cNvPr id="7" name="Content Placeholder 6">
            <a:extLst>
              <a:ext uri="{FF2B5EF4-FFF2-40B4-BE49-F238E27FC236}">
                <a16:creationId xmlns:a16="http://schemas.microsoft.com/office/drawing/2014/main" id="{10FD807C-C594-5A4A-A851-36F3EC5107FE}"/>
              </a:ext>
            </a:extLst>
          </p:cNvPr>
          <p:cNvPicPr>
            <a:picLocks noGrp="1" noChangeAspect="1"/>
          </p:cNvPicPr>
          <p:nvPr>
            <p:ph idx="1"/>
          </p:nvPr>
        </p:nvPicPr>
        <p:blipFill>
          <a:blip r:embed="rId2"/>
          <a:stretch>
            <a:fillRect/>
          </a:stretch>
        </p:blipFill>
        <p:spPr>
          <a:xfrm>
            <a:off x="2804042" y="1825625"/>
            <a:ext cx="6583915" cy="4351338"/>
          </a:xfrm>
          <a:prstGeom prst="rect">
            <a:avLst/>
          </a:prstGeom>
        </p:spPr>
      </p:pic>
      <p:sp>
        <p:nvSpPr>
          <p:cNvPr id="8" name="TextBox 7">
            <a:extLst>
              <a:ext uri="{FF2B5EF4-FFF2-40B4-BE49-F238E27FC236}">
                <a16:creationId xmlns:a16="http://schemas.microsoft.com/office/drawing/2014/main" id="{5E49B01D-3663-414F-A3FF-EFF1E8D198F8}"/>
              </a:ext>
            </a:extLst>
          </p:cNvPr>
          <p:cNvSpPr txBox="1"/>
          <p:nvPr/>
        </p:nvSpPr>
        <p:spPr>
          <a:xfrm>
            <a:off x="9274629" y="6311900"/>
            <a:ext cx="2618345" cy="369332"/>
          </a:xfrm>
          <a:prstGeom prst="rect">
            <a:avLst/>
          </a:prstGeom>
          <a:noFill/>
        </p:spPr>
        <p:txBody>
          <a:bodyPr wrap="none" rtlCol="0">
            <a:spAutoFit/>
          </a:bodyPr>
          <a:lstStyle/>
          <a:p>
            <a:r>
              <a:rPr lang="en-AT" dirty="0"/>
              <a:t>Haxby et al., Science 2001</a:t>
            </a:r>
          </a:p>
        </p:txBody>
      </p:sp>
      <p:sp>
        <p:nvSpPr>
          <p:cNvPr id="2" name="TextBox 1">
            <a:extLst>
              <a:ext uri="{FF2B5EF4-FFF2-40B4-BE49-F238E27FC236}">
                <a16:creationId xmlns:a16="http://schemas.microsoft.com/office/drawing/2014/main" id="{D8C7B8AA-776B-485E-9F3A-5D8F7AF7C6AC}"/>
              </a:ext>
            </a:extLst>
          </p:cNvPr>
          <p:cNvSpPr txBox="1"/>
          <p:nvPr/>
        </p:nvSpPr>
        <p:spPr>
          <a:xfrm>
            <a:off x="904875" y="1276350"/>
            <a:ext cx="4027000" cy="369332"/>
          </a:xfrm>
          <a:prstGeom prst="rect">
            <a:avLst/>
          </a:prstGeom>
          <a:noFill/>
        </p:spPr>
        <p:txBody>
          <a:bodyPr wrap="none" rtlCol="0">
            <a:spAutoFit/>
          </a:bodyPr>
          <a:lstStyle/>
          <a:p>
            <a:r>
              <a:rPr lang="en-US" dirty="0"/>
              <a:t>Representational similarity analysis (RSA)</a:t>
            </a:r>
          </a:p>
        </p:txBody>
      </p:sp>
    </p:spTree>
    <p:extLst>
      <p:ext uri="{BB962C8B-B14F-4D97-AF65-F5344CB8AC3E}">
        <p14:creationId xmlns:p14="http://schemas.microsoft.com/office/powerpoint/2010/main" val="1086225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EC52-357F-42C5-8B99-F5CB46A2EA59}"/>
              </a:ext>
            </a:extLst>
          </p:cNvPr>
          <p:cNvSpPr>
            <a:spLocks noGrp="1"/>
          </p:cNvSpPr>
          <p:nvPr>
            <p:ph type="title"/>
          </p:nvPr>
        </p:nvSpPr>
        <p:spPr/>
        <p:txBody>
          <a:bodyPr/>
          <a:lstStyle/>
          <a:p>
            <a:r>
              <a:rPr lang="en-US" dirty="0"/>
              <a:t>Main principle: two runs, 3 voxels</a:t>
            </a:r>
          </a:p>
        </p:txBody>
      </p:sp>
      <p:cxnSp>
        <p:nvCxnSpPr>
          <p:cNvPr id="5" name="Straight Arrow Connector 4">
            <a:extLst>
              <a:ext uri="{FF2B5EF4-FFF2-40B4-BE49-F238E27FC236}">
                <a16:creationId xmlns:a16="http://schemas.microsoft.com/office/drawing/2014/main" id="{C5A1285A-DB78-426E-B5E4-87F4C4F4D059}"/>
              </a:ext>
            </a:extLst>
          </p:cNvPr>
          <p:cNvCxnSpPr>
            <a:cxnSpLocks/>
          </p:cNvCxnSpPr>
          <p:nvPr/>
        </p:nvCxnSpPr>
        <p:spPr>
          <a:xfrm flipV="1">
            <a:off x="2560320" y="1405287"/>
            <a:ext cx="0" cy="318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633BE8-5253-4022-BD92-63CFA14FF576}"/>
              </a:ext>
            </a:extLst>
          </p:cNvPr>
          <p:cNvCxnSpPr>
            <a:cxnSpLocks/>
          </p:cNvCxnSpPr>
          <p:nvPr/>
        </p:nvCxnSpPr>
        <p:spPr>
          <a:xfrm>
            <a:off x="2571550" y="4589646"/>
            <a:ext cx="4743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5DC3D6-DA2F-405E-A720-C703AEA9C605}"/>
              </a:ext>
            </a:extLst>
          </p:cNvPr>
          <p:cNvSpPr txBox="1"/>
          <p:nvPr/>
        </p:nvSpPr>
        <p:spPr>
          <a:xfrm>
            <a:off x="948025" y="2908599"/>
            <a:ext cx="1452642" cy="369332"/>
          </a:xfrm>
          <a:prstGeom prst="rect">
            <a:avLst/>
          </a:prstGeom>
          <a:noFill/>
        </p:spPr>
        <p:txBody>
          <a:bodyPr wrap="none" rtlCol="0">
            <a:spAutoFit/>
          </a:bodyPr>
          <a:lstStyle/>
          <a:p>
            <a:r>
              <a:rPr lang="en-US" dirty="0"/>
              <a:t>Run 2 activity</a:t>
            </a:r>
          </a:p>
        </p:txBody>
      </p:sp>
      <p:cxnSp>
        <p:nvCxnSpPr>
          <p:cNvPr id="14" name="Straight Connector 13">
            <a:extLst>
              <a:ext uri="{FF2B5EF4-FFF2-40B4-BE49-F238E27FC236}">
                <a16:creationId xmlns:a16="http://schemas.microsoft.com/office/drawing/2014/main" id="{45437C97-E0C4-4665-8409-1C09508241F4}"/>
              </a:ext>
            </a:extLst>
          </p:cNvPr>
          <p:cNvCxnSpPr/>
          <p:nvPr/>
        </p:nvCxnSpPr>
        <p:spPr>
          <a:xfrm flipV="1">
            <a:off x="2906829" y="2069432"/>
            <a:ext cx="4138864" cy="21368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371735-474D-4B5F-967E-073546047B01}"/>
              </a:ext>
            </a:extLst>
          </p:cNvPr>
          <p:cNvSpPr txBox="1"/>
          <p:nvPr/>
        </p:nvSpPr>
        <p:spPr>
          <a:xfrm>
            <a:off x="4423734" y="4707279"/>
            <a:ext cx="1505540" cy="369332"/>
          </a:xfrm>
          <a:prstGeom prst="rect">
            <a:avLst/>
          </a:prstGeom>
          <a:noFill/>
        </p:spPr>
        <p:txBody>
          <a:bodyPr wrap="none" rtlCol="0">
            <a:spAutoFit/>
          </a:bodyPr>
          <a:lstStyle/>
          <a:p>
            <a:r>
              <a:rPr lang="en-US" dirty="0"/>
              <a:t>Run 1 activity </a:t>
            </a:r>
          </a:p>
        </p:txBody>
      </p:sp>
      <p:sp>
        <p:nvSpPr>
          <p:cNvPr id="21" name="Oval 20">
            <a:extLst>
              <a:ext uri="{FF2B5EF4-FFF2-40B4-BE49-F238E27FC236}">
                <a16:creationId xmlns:a16="http://schemas.microsoft.com/office/drawing/2014/main" id="{C0E2B00B-FEA8-4D59-850F-CF00DA9F2921}"/>
              </a:ext>
            </a:extLst>
          </p:cNvPr>
          <p:cNvSpPr/>
          <p:nvPr/>
        </p:nvSpPr>
        <p:spPr>
          <a:xfrm>
            <a:off x="6516506" y="2429973"/>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 name="Rectangle 2">
            <a:extLst>
              <a:ext uri="{FF2B5EF4-FFF2-40B4-BE49-F238E27FC236}">
                <a16:creationId xmlns:a16="http://schemas.microsoft.com/office/drawing/2014/main" id="{E0BF2377-FBAC-422A-8B6B-AFDBBBDBD5F8}"/>
              </a:ext>
            </a:extLst>
          </p:cNvPr>
          <p:cNvSpPr/>
          <p:nvPr/>
        </p:nvSpPr>
        <p:spPr>
          <a:xfrm>
            <a:off x="8630349" y="2589402"/>
            <a:ext cx="1048624" cy="293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faces</a:t>
            </a:r>
          </a:p>
        </p:txBody>
      </p:sp>
      <p:sp>
        <p:nvSpPr>
          <p:cNvPr id="4" name="Rectangle 3">
            <a:extLst>
              <a:ext uri="{FF2B5EF4-FFF2-40B4-BE49-F238E27FC236}">
                <a16:creationId xmlns:a16="http://schemas.microsoft.com/office/drawing/2014/main" id="{264D8862-87AB-4B42-92DD-63D1C0F6CEAB}"/>
              </a:ext>
            </a:extLst>
          </p:cNvPr>
          <p:cNvSpPr/>
          <p:nvPr/>
        </p:nvSpPr>
        <p:spPr>
          <a:xfrm>
            <a:off x="8638738" y="3008851"/>
            <a:ext cx="1048624" cy="2684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houses</a:t>
            </a:r>
          </a:p>
        </p:txBody>
      </p:sp>
      <p:sp>
        <p:nvSpPr>
          <p:cNvPr id="33" name="Oval 32">
            <a:extLst>
              <a:ext uri="{FF2B5EF4-FFF2-40B4-BE49-F238E27FC236}">
                <a16:creationId xmlns:a16="http://schemas.microsoft.com/office/drawing/2014/main" id="{2418C0F2-E796-4D8B-8832-D3B9A379CCE9}"/>
              </a:ext>
            </a:extLst>
          </p:cNvPr>
          <p:cNvSpPr/>
          <p:nvPr/>
        </p:nvSpPr>
        <p:spPr>
          <a:xfrm>
            <a:off x="3144656" y="3429000"/>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Oval 34">
            <a:extLst>
              <a:ext uri="{FF2B5EF4-FFF2-40B4-BE49-F238E27FC236}">
                <a16:creationId xmlns:a16="http://schemas.microsoft.com/office/drawing/2014/main" id="{5BED5339-28AC-4CDE-91B2-0A9E0D003C66}"/>
              </a:ext>
            </a:extLst>
          </p:cNvPr>
          <p:cNvSpPr/>
          <p:nvPr/>
        </p:nvSpPr>
        <p:spPr>
          <a:xfrm>
            <a:off x="4792481" y="2915748"/>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EF37492-4681-4D09-9D95-659219392167}"/>
              </a:ext>
            </a:extLst>
          </p:cNvPr>
          <p:cNvCxnSpPr/>
          <p:nvPr/>
        </p:nvCxnSpPr>
        <p:spPr>
          <a:xfrm flipV="1">
            <a:off x="1171575" y="5029200"/>
            <a:ext cx="0" cy="136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956942-7063-4612-9C19-8440E8CC7A3B}"/>
              </a:ext>
            </a:extLst>
          </p:cNvPr>
          <p:cNvCxnSpPr>
            <a:cxnSpLocks/>
          </p:cNvCxnSpPr>
          <p:nvPr/>
        </p:nvCxnSpPr>
        <p:spPr>
          <a:xfrm>
            <a:off x="1152325" y="6399396"/>
            <a:ext cx="2352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4401D7-EFF4-487E-B9CC-9CBC09AD59B1}"/>
              </a:ext>
            </a:extLst>
          </p:cNvPr>
          <p:cNvSpPr txBox="1"/>
          <p:nvPr/>
        </p:nvSpPr>
        <p:spPr>
          <a:xfrm>
            <a:off x="142875" y="5467350"/>
            <a:ext cx="1085850" cy="646331"/>
          </a:xfrm>
          <a:prstGeom prst="rect">
            <a:avLst/>
          </a:prstGeom>
          <a:noFill/>
        </p:spPr>
        <p:txBody>
          <a:bodyPr wrap="square" rtlCol="0">
            <a:spAutoFit/>
          </a:bodyPr>
          <a:lstStyle/>
          <a:p>
            <a:r>
              <a:rPr lang="en-US" dirty="0"/>
              <a:t>Faces response</a:t>
            </a:r>
          </a:p>
        </p:txBody>
      </p:sp>
      <p:sp>
        <p:nvSpPr>
          <p:cNvPr id="38" name="TextBox 37">
            <a:extLst>
              <a:ext uri="{FF2B5EF4-FFF2-40B4-BE49-F238E27FC236}">
                <a16:creationId xmlns:a16="http://schemas.microsoft.com/office/drawing/2014/main" id="{AC7DC672-5742-43D7-8707-3902555E2155}"/>
              </a:ext>
            </a:extLst>
          </p:cNvPr>
          <p:cNvSpPr txBox="1"/>
          <p:nvPr/>
        </p:nvSpPr>
        <p:spPr>
          <a:xfrm>
            <a:off x="1575759" y="6412254"/>
            <a:ext cx="853695" cy="369332"/>
          </a:xfrm>
          <a:prstGeom prst="rect">
            <a:avLst/>
          </a:prstGeom>
          <a:noFill/>
        </p:spPr>
        <p:txBody>
          <a:bodyPr wrap="none" rtlCol="0">
            <a:spAutoFit/>
          </a:bodyPr>
          <a:lstStyle/>
          <a:p>
            <a:r>
              <a:rPr lang="en-US" dirty="0"/>
              <a:t>Voxel #</a:t>
            </a:r>
          </a:p>
        </p:txBody>
      </p:sp>
      <p:sp>
        <p:nvSpPr>
          <p:cNvPr id="12" name="Rectangle 11">
            <a:extLst>
              <a:ext uri="{FF2B5EF4-FFF2-40B4-BE49-F238E27FC236}">
                <a16:creationId xmlns:a16="http://schemas.microsoft.com/office/drawing/2014/main" id="{50A47CF8-0F6E-4BC0-9808-ACEB9C86AD48}"/>
              </a:ext>
            </a:extLst>
          </p:cNvPr>
          <p:cNvSpPr/>
          <p:nvPr/>
        </p:nvSpPr>
        <p:spPr>
          <a:xfrm>
            <a:off x="1323975" y="6086475"/>
            <a:ext cx="2476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735ED10C-37C9-42F0-9CEA-ED646874F330}"/>
              </a:ext>
            </a:extLst>
          </p:cNvPr>
          <p:cNvSpPr/>
          <p:nvPr/>
        </p:nvSpPr>
        <p:spPr>
          <a:xfrm>
            <a:off x="2419350" y="5381625"/>
            <a:ext cx="247650" cy="101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0" name="Rectangle 39">
            <a:extLst>
              <a:ext uri="{FF2B5EF4-FFF2-40B4-BE49-F238E27FC236}">
                <a16:creationId xmlns:a16="http://schemas.microsoft.com/office/drawing/2014/main" id="{7BFEF3EC-809A-4969-81F4-84A7938C9013}"/>
              </a:ext>
            </a:extLst>
          </p:cNvPr>
          <p:cNvSpPr/>
          <p:nvPr/>
        </p:nvSpPr>
        <p:spPr>
          <a:xfrm>
            <a:off x="1876425" y="4972050"/>
            <a:ext cx="247650" cy="143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48" name="Content Placeholder 6">
            <a:extLst>
              <a:ext uri="{FF2B5EF4-FFF2-40B4-BE49-F238E27FC236}">
                <a16:creationId xmlns:a16="http://schemas.microsoft.com/office/drawing/2014/main" id="{E839BA21-243B-4F04-B818-134D352BB6F7}"/>
              </a:ext>
            </a:extLst>
          </p:cNvPr>
          <p:cNvPicPr>
            <a:picLocks noGrp="1" noChangeAspect="1"/>
          </p:cNvPicPr>
          <p:nvPr>
            <p:ph idx="1"/>
          </p:nvPr>
        </p:nvPicPr>
        <p:blipFill>
          <a:blip r:embed="rId2"/>
          <a:stretch>
            <a:fillRect/>
          </a:stretch>
        </p:blipFill>
        <p:spPr>
          <a:xfrm>
            <a:off x="10467975" y="0"/>
            <a:ext cx="1853682" cy="1225106"/>
          </a:xfrm>
          <a:prstGeom prst="rect">
            <a:avLst/>
          </a:prstGeom>
        </p:spPr>
      </p:pic>
    </p:spTree>
    <p:extLst>
      <p:ext uri="{BB962C8B-B14F-4D97-AF65-F5344CB8AC3E}">
        <p14:creationId xmlns:p14="http://schemas.microsoft.com/office/powerpoint/2010/main" val="2963845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EC52-357F-42C5-8B99-F5CB46A2EA59}"/>
              </a:ext>
            </a:extLst>
          </p:cNvPr>
          <p:cNvSpPr>
            <a:spLocks noGrp="1"/>
          </p:cNvSpPr>
          <p:nvPr>
            <p:ph type="title"/>
          </p:nvPr>
        </p:nvSpPr>
        <p:spPr/>
        <p:txBody>
          <a:bodyPr/>
          <a:lstStyle/>
          <a:p>
            <a:r>
              <a:rPr lang="en-US" dirty="0"/>
              <a:t>Main principle: two runs, 3 voxels</a:t>
            </a:r>
          </a:p>
        </p:txBody>
      </p:sp>
      <p:cxnSp>
        <p:nvCxnSpPr>
          <p:cNvPr id="5" name="Straight Arrow Connector 4">
            <a:extLst>
              <a:ext uri="{FF2B5EF4-FFF2-40B4-BE49-F238E27FC236}">
                <a16:creationId xmlns:a16="http://schemas.microsoft.com/office/drawing/2014/main" id="{C5A1285A-DB78-426E-B5E4-87F4C4F4D059}"/>
              </a:ext>
            </a:extLst>
          </p:cNvPr>
          <p:cNvCxnSpPr>
            <a:cxnSpLocks/>
          </p:cNvCxnSpPr>
          <p:nvPr/>
        </p:nvCxnSpPr>
        <p:spPr>
          <a:xfrm flipV="1">
            <a:off x="2560320" y="1405287"/>
            <a:ext cx="0" cy="3185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6633BE8-5253-4022-BD92-63CFA14FF576}"/>
              </a:ext>
            </a:extLst>
          </p:cNvPr>
          <p:cNvCxnSpPr>
            <a:cxnSpLocks/>
          </p:cNvCxnSpPr>
          <p:nvPr/>
        </p:nvCxnSpPr>
        <p:spPr>
          <a:xfrm>
            <a:off x="2571550" y="4589646"/>
            <a:ext cx="47436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5DC3D6-DA2F-405E-A720-C703AEA9C605}"/>
              </a:ext>
            </a:extLst>
          </p:cNvPr>
          <p:cNvSpPr txBox="1"/>
          <p:nvPr/>
        </p:nvSpPr>
        <p:spPr>
          <a:xfrm>
            <a:off x="948025" y="2908599"/>
            <a:ext cx="1452642" cy="369332"/>
          </a:xfrm>
          <a:prstGeom prst="rect">
            <a:avLst/>
          </a:prstGeom>
          <a:noFill/>
        </p:spPr>
        <p:txBody>
          <a:bodyPr wrap="none" rtlCol="0">
            <a:spAutoFit/>
          </a:bodyPr>
          <a:lstStyle/>
          <a:p>
            <a:r>
              <a:rPr lang="en-US" dirty="0"/>
              <a:t>Run 2 activity</a:t>
            </a:r>
          </a:p>
        </p:txBody>
      </p:sp>
      <p:cxnSp>
        <p:nvCxnSpPr>
          <p:cNvPr id="14" name="Straight Connector 13">
            <a:extLst>
              <a:ext uri="{FF2B5EF4-FFF2-40B4-BE49-F238E27FC236}">
                <a16:creationId xmlns:a16="http://schemas.microsoft.com/office/drawing/2014/main" id="{45437C97-E0C4-4665-8409-1C09508241F4}"/>
              </a:ext>
            </a:extLst>
          </p:cNvPr>
          <p:cNvCxnSpPr/>
          <p:nvPr/>
        </p:nvCxnSpPr>
        <p:spPr>
          <a:xfrm flipV="1">
            <a:off x="2906829" y="2069432"/>
            <a:ext cx="4138864" cy="2136808"/>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A371735-474D-4B5F-967E-073546047B01}"/>
              </a:ext>
            </a:extLst>
          </p:cNvPr>
          <p:cNvSpPr txBox="1"/>
          <p:nvPr/>
        </p:nvSpPr>
        <p:spPr>
          <a:xfrm>
            <a:off x="4423734" y="4707279"/>
            <a:ext cx="1505540" cy="369332"/>
          </a:xfrm>
          <a:prstGeom prst="rect">
            <a:avLst/>
          </a:prstGeom>
          <a:noFill/>
        </p:spPr>
        <p:txBody>
          <a:bodyPr wrap="none" rtlCol="0">
            <a:spAutoFit/>
          </a:bodyPr>
          <a:lstStyle/>
          <a:p>
            <a:r>
              <a:rPr lang="en-US" dirty="0"/>
              <a:t>Run 1 activity </a:t>
            </a:r>
          </a:p>
        </p:txBody>
      </p:sp>
      <p:sp>
        <p:nvSpPr>
          <p:cNvPr id="21" name="Oval 20">
            <a:extLst>
              <a:ext uri="{FF2B5EF4-FFF2-40B4-BE49-F238E27FC236}">
                <a16:creationId xmlns:a16="http://schemas.microsoft.com/office/drawing/2014/main" id="{C0E2B00B-FEA8-4D59-850F-CF00DA9F2921}"/>
              </a:ext>
            </a:extLst>
          </p:cNvPr>
          <p:cNvSpPr/>
          <p:nvPr/>
        </p:nvSpPr>
        <p:spPr>
          <a:xfrm>
            <a:off x="6516506" y="2429973"/>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 name="Rectangle 2">
            <a:extLst>
              <a:ext uri="{FF2B5EF4-FFF2-40B4-BE49-F238E27FC236}">
                <a16:creationId xmlns:a16="http://schemas.microsoft.com/office/drawing/2014/main" id="{E0BF2377-FBAC-422A-8B6B-AFDBBBDBD5F8}"/>
              </a:ext>
            </a:extLst>
          </p:cNvPr>
          <p:cNvSpPr/>
          <p:nvPr/>
        </p:nvSpPr>
        <p:spPr>
          <a:xfrm>
            <a:off x="8630349" y="2589402"/>
            <a:ext cx="1048624" cy="293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faces</a:t>
            </a:r>
          </a:p>
        </p:txBody>
      </p:sp>
      <p:sp>
        <p:nvSpPr>
          <p:cNvPr id="4" name="Rectangle 3">
            <a:extLst>
              <a:ext uri="{FF2B5EF4-FFF2-40B4-BE49-F238E27FC236}">
                <a16:creationId xmlns:a16="http://schemas.microsoft.com/office/drawing/2014/main" id="{264D8862-87AB-4B42-92DD-63D1C0F6CEAB}"/>
              </a:ext>
            </a:extLst>
          </p:cNvPr>
          <p:cNvSpPr/>
          <p:nvPr/>
        </p:nvSpPr>
        <p:spPr>
          <a:xfrm>
            <a:off x="8638738" y="3008851"/>
            <a:ext cx="1048624" cy="2684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houses</a:t>
            </a:r>
          </a:p>
        </p:txBody>
      </p:sp>
      <p:sp>
        <p:nvSpPr>
          <p:cNvPr id="30" name="Oval 29">
            <a:extLst>
              <a:ext uri="{FF2B5EF4-FFF2-40B4-BE49-F238E27FC236}">
                <a16:creationId xmlns:a16="http://schemas.microsoft.com/office/drawing/2014/main" id="{C1F97752-C228-410E-9144-8C3C2495DD0F}"/>
              </a:ext>
            </a:extLst>
          </p:cNvPr>
          <p:cNvSpPr/>
          <p:nvPr/>
        </p:nvSpPr>
        <p:spPr>
          <a:xfrm>
            <a:off x="3601855" y="3906347"/>
            <a:ext cx="379595" cy="3513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33" name="Oval 32">
            <a:extLst>
              <a:ext uri="{FF2B5EF4-FFF2-40B4-BE49-F238E27FC236}">
                <a16:creationId xmlns:a16="http://schemas.microsoft.com/office/drawing/2014/main" id="{2418C0F2-E796-4D8B-8832-D3B9A379CCE9}"/>
              </a:ext>
            </a:extLst>
          </p:cNvPr>
          <p:cNvSpPr/>
          <p:nvPr/>
        </p:nvSpPr>
        <p:spPr>
          <a:xfrm>
            <a:off x="3144656" y="3429000"/>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4" name="Oval 33">
            <a:extLst>
              <a:ext uri="{FF2B5EF4-FFF2-40B4-BE49-F238E27FC236}">
                <a16:creationId xmlns:a16="http://schemas.microsoft.com/office/drawing/2014/main" id="{2089B17C-3674-4746-BB2E-40B3E5383496}"/>
              </a:ext>
            </a:extLst>
          </p:cNvPr>
          <p:cNvSpPr/>
          <p:nvPr/>
        </p:nvSpPr>
        <p:spPr>
          <a:xfrm>
            <a:off x="6021205" y="1877522"/>
            <a:ext cx="379595" cy="3513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35" name="Oval 34">
            <a:extLst>
              <a:ext uri="{FF2B5EF4-FFF2-40B4-BE49-F238E27FC236}">
                <a16:creationId xmlns:a16="http://schemas.microsoft.com/office/drawing/2014/main" id="{5BED5339-28AC-4CDE-91B2-0A9E0D003C66}"/>
              </a:ext>
            </a:extLst>
          </p:cNvPr>
          <p:cNvSpPr/>
          <p:nvPr/>
        </p:nvSpPr>
        <p:spPr>
          <a:xfrm>
            <a:off x="4792481" y="2915748"/>
            <a:ext cx="351020" cy="34180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6" name="Oval 35">
            <a:extLst>
              <a:ext uri="{FF2B5EF4-FFF2-40B4-BE49-F238E27FC236}">
                <a16:creationId xmlns:a16="http://schemas.microsoft.com/office/drawing/2014/main" id="{ECCB3C8C-6C9A-49EE-8A66-A3F67E6B1D34}"/>
              </a:ext>
            </a:extLst>
          </p:cNvPr>
          <p:cNvSpPr/>
          <p:nvPr/>
        </p:nvSpPr>
        <p:spPr>
          <a:xfrm>
            <a:off x="5030605" y="3010997"/>
            <a:ext cx="379595" cy="35132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cxnSp>
        <p:nvCxnSpPr>
          <p:cNvPr id="7" name="Straight Arrow Connector 6">
            <a:extLst>
              <a:ext uri="{FF2B5EF4-FFF2-40B4-BE49-F238E27FC236}">
                <a16:creationId xmlns:a16="http://schemas.microsoft.com/office/drawing/2014/main" id="{0EF37492-4681-4D09-9D95-659219392167}"/>
              </a:ext>
            </a:extLst>
          </p:cNvPr>
          <p:cNvCxnSpPr/>
          <p:nvPr/>
        </p:nvCxnSpPr>
        <p:spPr>
          <a:xfrm flipV="1">
            <a:off x="1171575" y="5029200"/>
            <a:ext cx="0" cy="136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0956942-7063-4612-9C19-8440E8CC7A3B}"/>
              </a:ext>
            </a:extLst>
          </p:cNvPr>
          <p:cNvCxnSpPr>
            <a:cxnSpLocks/>
          </p:cNvCxnSpPr>
          <p:nvPr/>
        </p:nvCxnSpPr>
        <p:spPr>
          <a:xfrm>
            <a:off x="1152325" y="6399396"/>
            <a:ext cx="2352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64401D7-EFF4-487E-B9CC-9CBC09AD59B1}"/>
              </a:ext>
            </a:extLst>
          </p:cNvPr>
          <p:cNvSpPr txBox="1"/>
          <p:nvPr/>
        </p:nvSpPr>
        <p:spPr>
          <a:xfrm>
            <a:off x="142875" y="5467350"/>
            <a:ext cx="1085850" cy="646331"/>
          </a:xfrm>
          <a:prstGeom prst="rect">
            <a:avLst/>
          </a:prstGeom>
          <a:noFill/>
        </p:spPr>
        <p:txBody>
          <a:bodyPr wrap="square" rtlCol="0">
            <a:spAutoFit/>
          </a:bodyPr>
          <a:lstStyle/>
          <a:p>
            <a:r>
              <a:rPr lang="en-US" dirty="0"/>
              <a:t>Faces response</a:t>
            </a:r>
          </a:p>
        </p:txBody>
      </p:sp>
      <p:sp>
        <p:nvSpPr>
          <p:cNvPr id="38" name="TextBox 37">
            <a:extLst>
              <a:ext uri="{FF2B5EF4-FFF2-40B4-BE49-F238E27FC236}">
                <a16:creationId xmlns:a16="http://schemas.microsoft.com/office/drawing/2014/main" id="{AC7DC672-5742-43D7-8707-3902555E2155}"/>
              </a:ext>
            </a:extLst>
          </p:cNvPr>
          <p:cNvSpPr txBox="1"/>
          <p:nvPr/>
        </p:nvSpPr>
        <p:spPr>
          <a:xfrm>
            <a:off x="1575759" y="6412254"/>
            <a:ext cx="853695" cy="369332"/>
          </a:xfrm>
          <a:prstGeom prst="rect">
            <a:avLst/>
          </a:prstGeom>
          <a:noFill/>
        </p:spPr>
        <p:txBody>
          <a:bodyPr wrap="none" rtlCol="0">
            <a:spAutoFit/>
          </a:bodyPr>
          <a:lstStyle/>
          <a:p>
            <a:r>
              <a:rPr lang="en-US" dirty="0"/>
              <a:t>Voxel #</a:t>
            </a:r>
          </a:p>
        </p:txBody>
      </p:sp>
      <p:sp>
        <p:nvSpPr>
          <p:cNvPr id="12" name="Rectangle 11">
            <a:extLst>
              <a:ext uri="{FF2B5EF4-FFF2-40B4-BE49-F238E27FC236}">
                <a16:creationId xmlns:a16="http://schemas.microsoft.com/office/drawing/2014/main" id="{50A47CF8-0F6E-4BC0-9808-ACEB9C86AD48}"/>
              </a:ext>
            </a:extLst>
          </p:cNvPr>
          <p:cNvSpPr/>
          <p:nvPr/>
        </p:nvSpPr>
        <p:spPr>
          <a:xfrm>
            <a:off x="1323975" y="6086475"/>
            <a:ext cx="24765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9" name="Rectangle 38">
            <a:extLst>
              <a:ext uri="{FF2B5EF4-FFF2-40B4-BE49-F238E27FC236}">
                <a16:creationId xmlns:a16="http://schemas.microsoft.com/office/drawing/2014/main" id="{735ED10C-37C9-42F0-9CEA-ED646874F330}"/>
              </a:ext>
            </a:extLst>
          </p:cNvPr>
          <p:cNvSpPr/>
          <p:nvPr/>
        </p:nvSpPr>
        <p:spPr>
          <a:xfrm>
            <a:off x="2419350" y="5381625"/>
            <a:ext cx="247650" cy="101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40" name="Rectangle 39">
            <a:extLst>
              <a:ext uri="{FF2B5EF4-FFF2-40B4-BE49-F238E27FC236}">
                <a16:creationId xmlns:a16="http://schemas.microsoft.com/office/drawing/2014/main" id="{7BFEF3EC-809A-4969-81F4-84A7938C9013}"/>
              </a:ext>
            </a:extLst>
          </p:cNvPr>
          <p:cNvSpPr/>
          <p:nvPr/>
        </p:nvSpPr>
        <p:spPr>
          <a:xfrm>
            <a:off x="1876425" y="4972050"/>
            <a:ext cx="247650" cy="14382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41" name="Straight Arrow Connector 40">
            <a:extLst>
              <a:ext uri="{FF2B5EF4-FFF2-40B4-BE49-F238E27FC236}">
                <a16:creationId xmlns:a16="http://schemas.microsoft.com/office/drawing/2014/main" id="{370D4C8B-9126-4F65-86A5-82032C121677}"/>
              </a:ext>
            </a:extLst>
          </p:cNvPr>
          <p:cNvCxnSpPr/>
          <p:nvPr/>
        </p:nvCxnSpPr>
        <p:spPr>
          <a:xfrm flipV="1">
            <a:off x="8905875" y="4991100"/>
            <a:ext cx="0" cy="136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8FA6D27-FBF6-46FD-A713-CF9797C75273}"/>
              </a:ext>
            </a:extLst>
          </p:cNvPr>
          <p:cNvCxnSpPr>
            <a:cxnSpLocks/>
          </p:cNvCxnSpPr>
          <p:nvPr/>
        </p:nvCxnSpPr>
        <p:spPr>
          <a:xfrm>
            <a:off x="8886625" y="6361296"/>
            <a:ext cx="23528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411D6AE1-4361-4253-9C76-C5B360F1FFC5}"/>
              </a:ext>
            </a:extLst>
          </p:cNvPr>
          <p:cNvSpPr txBox="1"/>
          <p:nvPr/>
        </p:nvSpPr>
        <p:spPr>
          <a:xfrm>
            <a:off x="7877175" y="5429250"/>
            <a:ext cx="1085850" cy="646331"/>
          </a:xfrm>
          <a:prstGeom prst="rect">
            <a:avLst/>
          </a:prstGeom>
          <a:noFill/>
        </p:spPr>
        <p:txBody>
          <a:bodyPr wrap="square" rtlCol="0">
            <a:spAutoFit/>
          </a:bodyPr>
          <a:lstStyle/>
          <a:p>
            <a:r>
              <a:rPr lang="en-US" dirty="0"/>
              <a:t>Houses response</a:t>
            </a:r>
          </a:p>
        </p:txBody>
      </p:sp>
      <p:sp>
        <p:nvSpPr>
          <p:cNvPr id="44" name="Rectangle 43">
            <a:extLst>
              <a:ext uri="{FF2B5EF4-FFF2-40B4-BE49-F238E27FC236}">
                <a16:creationId xmlns:a16="http://schemas.microsoft.com/office/drawing/2014/main" id="{39CA03A7-47B0-4013-B79A-C2912476B4EE}"/>
              </a:ext>
            </a:extLst>
          </p:cNvPr>
          <p:cNvSpPr/>
          <p:nvPr/>
        </p:nvSpPr>
        <p:spPr>
          <a:xfrm>
            <a:off x="9058275" y="4943475"/>
            <a:ext cx="247650" cy="14097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45" name="Rectangle 44">
            <a:extLst>
              <a:ext uri="{FF2B5EF4-FFF2-40B4-BE49-F238E27FC236}">
                <a16:creationId xmlns:a16="http://schemas.microsoft.com/office/drawing/2014/main" id="{1C09F2ED-90EC-44B7-AB24-1A502D106DCD}"/>
              </a:ext>
            </a:extLst>
          </p:cNvPr>
          <p:cNvSpPr/>
          <p:nvPr/>
        </p:nvSpPr>
        <p:spPr>
          <a:xfrm>
            <a:off x="10153650" y="5305425"/>
            <a:ext cx="247650" cy="10572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46" name="Rectangle 45">
            <a:extLst>
              <a:ext uri="{FF2B5EF4-FFF2-40B4-BE49-F238E27FC236}">
                <a16:creationId xmlns:a16="http://schemas.microsoft.com/office/drawing/2014/main" id="{58270EAC-531E-46C4-A524-81F6C5280B2F}"/>
              </a:ext>
            </a:extLst>
          </p:cNvPr>
          <p:cNvSpPr/>
          <p:nvPr/>
        </p:nvSpPr>
        <p:spPr>
          <a:xfrm>
            <a:off x="9610725" y="5848350"/>
            <a:ext cx="247650" cy="5143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47" name="TextBox 46">
            <a:extLst>
              <a:ext uri="{FF2B5EF4-FFF2-40B4-BE49-F238E27FC236}">
                <a16:creationId xmlns:a16="http://schemas.microsoft.com/office/drawing/2014/main" id="{AAA0208A-59EC-4FFF-93B7-7A2D8BFCBC7B}"/>
              </a:ext>
            </a:extLst>
          </p:cNvPr>
          <p:cNvSpPr txBox="1"/>
          <p:nvPr/>
        </p:nvSpPr>
        <p:spPr>
          <a:xfrm>
            <a:off x="9662484" y="6393204"/>
            <a:ext cx="853695" cy="369332"/>
          </a:xfrm>
          <a:prstGeom prst="rect">
            <a:avLst/>
          </a:prstGeom>
          <a:noFill/>
        </p:spPr>
        <p:txBody>
          <a:bodyPr wrap="none" rtlCol="0">
            <a:spAutoFit/>
          </a:bodyPr>
          <a:lstStyle/>
          <a:p>
            <a:r>
              <a:rPr lang="en-US" dirty="0"/>
              <a:t>Voxel #</a:t>
            </a:r>
          </a:p>
        </p:txBody>
      </p:sp>
      <p:pic>
        <p:nvPicPr>
          <p:cNvPr id="48" name="Content Placeholder 6">
            <a:extLst>
              <a:ext uri="{FF2B5EF4-FFF2-40B4-BE49-F238E27FC236}">
                <a16:creationId xmlns:a16="http://schemas.microsoft.com/office/drawing/2014/main" id="{E839BA21-243B-4F04-B818-134D352BB6F7}"/>
              </a:ext>
            </a:extLst>
          </p:cNvPr>
          <p:cNvPicPr>
            <a:picLocks noGrp="1" noChangeAspect="1"/>
          </p:cNvPicPr>
          <p:nvPr>
            <p:ph idx="1"/>
          </p:nvPr>
        </p:nvPicPr>
        <p:blipFill>
          <a:blip r:embed="rId2"/>
          <a:stretch>
            <a:fillRect/>
          </a:stretch>
        </p:blipFill>
        <p:spPr>
          <a:xfrm>
            <a:off x="10467975" y="0"/>
            <a:ext cx="1853682" cy="1225106"/>
          </a:xfrm>
          <a:prstGeom prst="rect">
            <a:avLst/>
          </a:prstGeom>
        </p:spPr>
      </p:pic>
    </p:spTree>
    <p:extLst>
      <p:ext uri="{BB962C8B-B14F-4D97-AF65-F5344CB8AC3E}">
        <p14:creationId xmlns:p14="http://schemas.microsoft.com/office/powerpoint/2010/main" val="2904290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297F-2CAC-6547-B926-A1045653B26F}"/>
              </a:ext>
            </a:extLst>
          </p:cNvPr>
          <p:cNvSpPr>
            <a:spLocks noGrp="1"/>
          </p:cNvSpPr>
          <p:nvPr>
            <p:ph type="title"/>
          </p:nvPr>
        </p:nvSpPr>
        <p:spPr/>
        <p:txBody>
          <a:bodyPr/>
          <a:lstStyle/>
          <a:p>
            <a:r>
              <a:rPr lang="en-AT" dirty="0"/>
              <a:t>First SVM paper(s): year 2005</a:t>
            </a:r>
          </a:p>
        </p:txBody>
      </p:sp>
      <p:pic>
        <p:nvPicPr>
          <p:cNvPr id="6" name="Content Placeholder 5">
            <a:extLst>
              <a:ext uri="{FF2B5EF4-FFF2-40B4-BE49-F238E27FC236}">
                <a16:creationId xmlns:a16="http://schemas.microsoft.com/office/drawing/2014/main" id="{E49BFA85-F2E0-3F4C-A5B1-BD2C2504D2F7}"/>
              </a:ext>
            </a:extLst>
          </p:cNvPr>
          <p:cNvPicPr>
            <a:picLocks noGrp="1" noChangeAspect="1"/>
          </p:cNvPicPr>
          <p:nvPr>
            <p:ph sz="half" idx="1"/>
          </p:nvPr>
        </p:nvPicPr>
        <p:blipFill>
          <a:blip r:embed="rId2"/>
          <a:stretch>
            <a:fillRect/>
          </a:stretch>
        </p:blipFill>
        <p:spPr>
          <a:xfrm>
            <a:off x="800100" y="1728910"/>
            <a:ext cx="5181600" cy="2068267"/>
          </a:xfrm>
          <a:prstGeom prst="rect">
            <a:avLst/>
          </a:prstGeom>
        </p:spPr>
      </p:pic>
      <p:pic>
        <p:nvPicPr>
          <p:cNvPr id="7" name="Content Placeholder 6">
            <a:extLst>
              <a:ext uri="{FF2B5EF4-FFF2-40B4-BE49-F238E27FC236}">
                <a16:creationId xmlns:a16="http://schemas.microsoft.com/office/drawing/2014/main" id="{2049B6C4-DB50-B74D-A268-EEE85D445626}"/>
              </a:ext>
            </a:extLst>
          </p:cNvPr>
          <p:cNvPicPr>
            <a:picLocks noGrp="1" noChangeAspect="1"/>
          </p:cNvPicPr>
          <p:nvPr>
            <p:ph sz="half" idx="2"/>
          </p:nvPr>
        </p:nvPicPr>
        <p:blipFill>
          <a:blip r:embed="rId3"/>
          <a:stretch>
            <a:fillRect/>
          </a:stretch>
        </p:blipFill>
        <p:spPr>
          <a:xfrm>
            <a:off x="742950" y="4068226"/>
            <a:ext cx="5181600" cy="2056885"/>
          </a:xfrm>
          <a:prstGeom prst="rect">
            <a:avLst/>
          </a:prstGeom>
        </p:spPr>
      </p:pic>
      <p:sp>
        <p:nvSpPr>
          <p:cNvPr id="5" name="Rectangle 4">
            <a:extLst>
              <a:ext uri="{FF2B5EF4-FFF2-40B4-BE49-F238E27FC236}">
                <a16:creationId xmlns:a16="http://schemas.microsoft.com/office/drawing/2014/main" id="{7412AB11-0358-414B-9C02-559805B08D0D}"/>
              </a:ext>
            </a:extLst>
          </p:cNvPr>
          <p:cNvSpPr/>
          <p:nvPr/>
        </p:nvSpPr>
        <p:spPr>
          <a:xfrm>
            <a:off x="7495647" y="5862935"/>
            <a:ext cx="3915303" cy="461665"/>
          </a:xfrm>
          <a:prstGeom prst="rect">
            <a:avLst/>
          </a:prstGeom>
        </p:spPr>
        <p:txBody>
          <a:bodyPr wrap="none">
            <a:spAutoFit/>
          </a:bodyPr>
          <a:lstStyle/>
          <a:p>
            <a:r>
              <a:rPr lang="en-US" sz="1200" dirty="0">
                <a:solidFill>
                  <a:srgbClr val="5F5F5F"/>
                </a:solidFill>
              </a:rPr>
              <a:t>adapted from Kandel et al., Principles of Neuroscience 2000</a:t>
            </a:r>
          </a:p>
          <a:p>
            <a:endParaRPr lang="en-US" sz="1200" dirty="0">
              <a:solidFill>
                <a:srgbClr val="5F5F5F"/>
              </a:solidFill>
            </a:endParaRPr>
          </a:p>
        </p:txBody>
      </p:sp>
      <p:pic>
        <p:nvPicPr>
          <p:cNvPr id="8" name="Content Placeholder 5">
            <a:extLst>
              <a:ext uri="{FF2B5EF4-FFF2-40B4-BE49-F238E27FC236}">
                <a16:creationId xmlns:a16="http://schemas.microsoft.com/office/drawing/2014/main" id="{C226AA04-860B-428A-BA3A-9D3CEB493999}"/>
              </a:ext>
            </a:extLst>
          </p:cNvPr>
          <p:cNvPicPr>
            <a:picLocks noChangeAspect="1"/>
          </p:cNvPicPr>
          <p:nvPr/>
        </p:nvPicPr>
        <p:blipFill>
          <a:blip r:embed="rId4"/>
          <a:stretch>
            <a:fillRect/>
          </a:stretch>
        </p:blipFill>
        <p:spPr>
          <a:xfrm>
            <a:off x="7524750" y="2400300"/>
            <a:ext cx="3721491" cy="3377254"/>
          </a:xfrm>
          <a:prstGeom prst="rect">
            <a:avLst/>
          </a:prstGeom>
        </p:spPr>
      </p:pic>
      <p:sp>
        <p:nvSpPr>
          <p:cNvPr id="3" name="TextBox 2">
            <a:extLst>
              <a:ext uri="{FF2B5EF4-FFF2-40B4-BE49-F238E27FC236}">
                <a16:creationId xmlns:a16="http://schemas.microsoft.com/office/drawing/2014/main" id="{98EB00B8-A68E-47F9-A795-05586D4B2950}"/>
              </a:ext>
            </a:extLst>
          </p:cNvPr>
          <p:cNvSpPr txBox="1"/>
          <p:nvPr/>
        </p:nvSpPr>
        <p:spPr>
          <a:xfrm>
            <a:off x="6838950" y="1733550"/>
            <a:ext cx="5090176" cy="369332"/>
          </a:xfrm>
          <a:prstGeom prst="rect">
            <a:avLst/>
          </a:prstGeom>
          <a:noFill/>
        </p:spPr>
        <p:txBody>
          <a:bodyPr wrap="none" rtlCol="0">
            <a:spAutoFit/>
          </a:bodyPr>
          <a:lstStyle/>
          <a:p>
            <a:r>
              <a:rPr lang="en-US" dirty="0"/>
              <a:t>Orientation column signal: &lt; 1 mm spatial frequency</a:t>
            </a:r>
          </a:p>
        </p:txBody>
      </p:sp>
    </p:spTree>
    <p:extLst>
      <p:ext uri="{BB962C8B-B14F-4D97-AF65-F5344CB8AC3E}">
        <p14:creationId xmlns:p14="http://schemas.microsoft.com/office/powerpoint/2010/main" val="465981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661E-DD42-4F7C-BBE4-66F1A256CD4E}"/>
              </a:ext>
            </a:extLst>
          </p:cNvPr>
          <p:cNvSpPr>
            <a:spLocks noGrp="1"/>
          </p:cNvSpPr>
          <p:nvPr>
            <p:ph type="title"/>
          </p:nvPr>
        </p:nvSpPr>
        <p:spPr/>
        <p:txBody>
          <a:bodyPr/>
          <a:lstStyle/>
          <a:p>
            <a:r>
              <a:rPr lang="en-US" dirty="0"/>
              <a:t>A typical research question</a:t>
            </a:r>
          </a:p>
        </p:txBody>
      </p:sp>
      <p:sp>
        <p:nvSpPr>
          <p:cNvPr id="3" name="Content Placeholder 2">
            <a:extLst>
              <a:ext uri="{FF2B5EF4-FFF2-40B4-BE49-F238E27FC236}">
                <a16:creationId xmlns:a16="http://schemas.microsoft.com/office/drawing/2014/main" id="{10D1AF84-BEC3-439A-85CE-0C8DD1F6E531}"/>
              </a:ext>
            </a:extLst>
          </p:cNvPr>
          <p:cNvSpPr>
            <a:spLocks noGrp="1"/>
          </p:cNvSpPr>
          <p:nvPr>
            <p:ph idx="1"/>
          </p:nvPr>
        </p:nvSpPr>
        <p:spPr/>
        <p:txBody>
          <a:bodyPr/>
          <a:lstStyle/>
          <a:p>
            <a:r>
              <a:rPr lang="en-US" dirty="0"/>
              <a:t>Which areas are activated by flickering checkerboard? </a:t>
            </a:r>
          </a:p>
        </p:txBody>
      </p:sp>
    </p:spTree>
    <p:extLst>
      <p:ext uri="{BB962C8B-B14F-4D97-AF65-F5344CB8AC3E}">
        <p14:creationId xmlns:p14="http://schemas.microsoft.com/office/powerpoint/2010/main" val="21018516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r>
              <a:rPr lang="en-US" dirty="0"/>
              <a:t>: 2D</a:t>
            </a:r>
            <a:endParaRPr lang="en-AT" dirty="0"/>
          </a:p>
        </p:txBody>
      </p:sp>
      <p:sp>
        <p:nvSpPr>
          <p:cNvPr id="5" name="Rectangle 4">
            <a:extLst>
              <a:ext uri="{FF2B5EF4-FFF2-40B4-BE49-F238E27FC236}">
                <a16:creationId xmlns:a16="http://schemas.microsoft.com/office/drawing/2014/main" id="{6E5E988B-226F-2A4E-9718-67A8943C2522}"/>
              </a:ext>
            </a:extLst>
          </p:cNvPr>
          <p:cNvSpPr/>
          <p:nvPr/>
        </p:nvSpPr>
        <p:spPr>
          <a:xfrm>
            <a:off x="2190920" y="6488668"/>
            <a:ext cx="10115398" cy="369332"/>
          </a:xfrm>
          <a:prstGeom prst="rect">
            <a:avLst/>
          </a:prstGeom>
        </p:spPr>
        <p:txBody>
          <a:bodyPr wrap="none">
            <a:spAutoFit/>
          </a:bodyPr>
          <a:lstStyle/>
          <a:p>
            <a:r>
              <a:rPr lang="en-GB" dirty="0"/>
              <a:t>https://eight2late.wordpress.com/2017/02/07/a-gentle-introduction-to-support-vector-machines-using-r/</a:t>
            </a:r>
            <a:endParaRPr lang="en-AT" dirty="0"/>
          </a:p>
        </p:txBody>
      </p:sp>
      <p:sp>
        <p:nvSpPr>
          <p:cNvPr id="6" name="TextBox 5">
            <a:extLst>
              <a:ext uri="{FF2B5EF4-FFF2-40B4-BE49-F238E27FC236}">
                <a16:creationId xmlns:a16="http://schemas.microsoft.com/office/drawing/2014/main" id="{33339C6D-8DF2-C34B-9369-0F847528FC51}"/>
              </a:ext>
            </a:extLst>
          </p:cNvPr>
          <p:cNvSpPr txBox="1"/>
          <p:nvPr/>
        </p:nvSpPr>
        <p:spPr>
          <a:xfrm>
            <a:off x="2565069" y="28893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11508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pic>
        <p:nvPicPr>
          <p:cNvPr id="9" name="Content Placeholder 8">
            <a:extLst>
              <a:ext uri="{FF2B5EF4-FFF2-40B4-BE49-F238E27FC236}">
                <a16:creationId xmlns:a16="http://schemas.microsoft.com/office/drawing/2014/main" id="{1CA9B731-DBC5-1F49-8E7A-7CCB0EC33F6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8797"/>
          <a:stretch/>
        </p:blipFill>
        <p:spPr>
          <a:xfrm>
            <a:off x="4129922" y="1817581"/>
            <a:ext cx="3932154" cy="2944920"/>
          </a:xfrm>
          <a:prstGeom prst="rect">
            <a:avLst/>
          </a:prstGeom>
        </p:spPr>
      </p:pic>
      <p:sp>
        <p:nvSpPr>
          <p:cNvPr id="10" name="Rectangle 9">
            <a:extLst>
              <a:ext uri="{FF2B5EF4-FFF2-40B4-BE49-F238E27FC236}">
                <a16:creationId xmlns:a16="http://schemas.microsoft.com/office/drawing/2014/main" id="{741C980A-FDD9-3C41-B911-07315C60DCD0}"/>
              </a:ext>
            </a:extLst>
          </p:cNvPr>
          <p:cNvSpPr/>
          <p:nvPr/>
        </p:nvSpPr>
        <p:spPr>
          <a:xfrm rot="1648327">
            <a:off x="5982214" y="1695582"/>
            <a:ext cx="227571" cy="30947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T"/>
          </a:p>
        </p:txBody>
      </p:sp>
    </p:spTree>
    <p:extLst>
      <p:ext uri="{BB962C8B-B14F-4D97-AF65-F5344CB8AC3E}">
        <p14:creationId xmlns:p14="http://schemas.microsoft.com/office/powerpoint/2010/main" val="3547754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p>
        </p:txBody>
      </p:sp>
      <p:sp>
        <p:nvSpPr>
          <p:cNvPr id="5" name="Rectangle 4">
            <a:extLst>
              <a:ext uri="{FF2B5EF4-FFF2-40B4-BE49-F238E27FC236}">
                <a16:creationId xmlns:a16="http://schemas.microsoft.com/office/drawing/2014/main" id="{6E5E988B-226F-2A4E-9718-67A8943C2522}"/>
              </a:ext>
            </a:extLst>
          </p:cNvPr>
          <p:cNvSpPr/>
          <p:nvPr/>
        </p:nvSpPr>
        <p:spPr>
          <a:xfrm>
            <a:off x="2190920" y="6488668"/>
            <a:ext cx="10115398" cy="369332"/>
          </a:xfrm>
          <a:prstGeom prst="rect">
            <a:avLst/>
          </a:prstGeom>
        </p:spPr>
        <p:txBody>
          <a:bodyPr wrap="none">
            <a:spAutoFit/>
          </a:bodyPr>
          <a:lstStyle/>
          <a:p>
            <a:r>
              <a:rPr lang="en-GB" dirty="0"/>
              <a:t>https://eight2late.wordpress.com/2017/02/07/a-gentle-introduction-to-support-vector-machines-using-r/</a:t>
            </a:r>
            <a:endParaRPr lang="en-AT" dirty="0"/>
          </a:p>
        </p:txBody>
      </p:sp>
      <p:sp>
        <p:nvSpPr>
          <p:cNvPr id="6" name="TextBox 5">
            <a:extLst>
              <a:ext uri="{FF2B5EF4-FFF2-40B4-BE49-F238E27FC236}">
                <a16:creationId xmlns:a16="http://schemas.microsoft.com/office/drawing/2014/main" id="{33339C6D-8DF2-C34B-9369-0F847528FC51}"/>
              </a:ext>
            </a:extLst>
          </p:cNvPr>
          <p:cNvSpPr txBox="1"/>
          <p:nvPr/>
        </p:nvSpPr>
        <p:spPr>
          <a:xfrm>
            <a:off x="2565069" y="28893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11508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pic>
        <p:nvPicPr>
          <p:cNvPr id="9" name="Content Placeholder 8">
            <a:extLst>
              <a:ext uri="{FF2B5EF4-FFF2-40B4-BE49-F238E27FC236}">
                <a16:creationId xmlns:a16="http://schemas.microsoft.com/office/drawing/2014/main" id="{1CA9B731-DBC5-1F49-8E7A-7CCB0EC33F69}"/>
              </a:ext>
            </a:extLst>
          </p:cNvPr>
          <p:cNvPicPr>
            <a:picLocks noGrp="1" noChangeAspect="1"/>
          </p:cNvPicPr>
          <p:nvPr>
            <p:ph idx="1"/>
          </p:nvPr>
        </p:nvPicPr>
        <p:blipFill>
          <a:blip r:embed="rId2"/>
          <a:stretch>
            <a:fillRect/>
          </a:stretch>
        </p:blipFill>
        <p:spPr>
          <a:xfrm>
            <a:off x="4129922" y="1817580"/>
            <a:ext cx="3932154" cy="3228993"/>
          </a:xfrm>
          <a:prstGeom prst="rect">
            <a:avLst/>
          </a:prstGeom>
        </p:spPr>
      </p:pic>
    </p:spTree>
    <p:extLst>
      <p:ext uri="{BB962C8B-B14F-4D97-AF65-F5344CB8AC3E}">
        <p14:creationId xmlns:p14="http://schemas.microsoft.com/office/powerpoint/2010/main" val="3140235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p>
        </p:txBody>
      </p:sp>
      <p:pic>
        <p:nvPicPr>
          <p:cNvPr id="4" name="Content Placeholder 3">
            <a:extLst>
              <a:ext uri="{FF2B5EF4-FFF2-40B4-BE49-F238E27FC236}">
                <a16:creationId xmlns:a16="http://schemas.microsoft.com/office/drawing/2014/main" id="{98F1213B-A3EC-104F-9B3B-E7831726F32C}"/>
              </a:ext>
            </a:extLst>
          </p:cNvPr>
          <p:cNvPicPr>
            <a:picLocks noGrp="1" noChangeAspect="1"/>
          </p:cNvPicPr>
          <p:nvPr>
            <p:ph idx="1"/>
          </p:nvPr>
        </p:nvPicPr>
        <p:blipFill>
          <a:blip r:embed="rId2"/>
          <a:stretch>
            <a:fillRect/>
          </a:stretch>
        </p:blipFill>
        <p:spPr>
          <a:xfrm>
            <a:off x="4089400" y="1350239"/>
            <a:ext cx="4013200" cy="3886200"/>
          </a:xfrm>
          <a:prstGeom prst="rect">
            <a:avLst/>
          </a:prstGeom>
        </p:spPr>
      </p:pic>
      <p:sp>
        <p:nvSpPr>
          <p:cNvPr id="5" name="Rectangle 4">
            <a:extLst>
              <a:ext uri="{FF2B5EF4-FFF2-40B4-BE49-F238E27FC236}">
                <a16:creationId xmlns:a16="http://schemas.microsoft.com/office/drawing/2014/main" id="{6E5E988B-226F-2A4E-9718-67A8943C2522}"/>
              </a:ext>
            </a:extLst>
          </p:cNvPr>
          <p:cNvSpPr/>
          <p:nvPr/>
        </p:nvSpPr>
        <p:spPr>
          <a:xfrm>
            <a:off x="6851820" y="6311900"/>
            <a:ext cx="5340180" cy="369332"/>
          </a:xfrm>
          <a:prstGeom prst="rect">
            <a:avLst/>
          </a:prstGeom>
        </p:spPr>
        <p:txBody>
          <a:bodyPr wrap="none">
            <a:spAutoFit/>
          </a:bodyPr>
          <a:lstStyle/>
          <a:p>
            <a:r>
              <a:rPr lang="en-AT" dirty="0"/>
              <a:t>https://en.wikipedia.org/wiki/Support-vector_machine</a:t>
            </a:r>
          </a:p>
        </p:txBody>
      </p:sp>
      <p:sp>
        <p:nvSpPr>
          <p:cNvPr id="6" name="TextBox 5">
            <a:extLst>
              <a:ext uri="{FF2B5EF4-FFF2-40B4-BE49-F238E27FC236}">
                <a16:creationId xmlns:a16="http://schemas.microsoft.com/office/drawing/2014/main" id="{33339C6D-8DF2-C34B-9369-0F847528FC51}"/>
              </a:ext>
            </a:extLst>
          </p:cNvPr>
          <p:cNvSpPr txBox="1"/>
          <p:nvPr/>
        </p:nvSpPr>
        <p:spPr>
          <a:xfrm>
            <a:off x="2399969" y="31094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23643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spTree>
    <p:extLst>
      <p:ext uri="{BB962C8B-B14F-4D97-AF65-F5344CB8AC3E}">
        <p14:creationId xmlns:p14="http://schemas.microsoft.com/office/powerpoint/2010/main" val="219295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297F-2CAC-6547-B926-A1045653B26F}"/>
              </a:ext>
            </a:extLst>
          </p:cNvPr>
          <p:cNvSpPr>
            <a:spLocks noGrp="1"/>
          </p:cNvSpPr>
          <p:nvPr>
            <p:ph type="title"/>
          </p:nvPr>
        </p:nvSpPr>
        <p:spPr/>
        <p:txBody>
          <a:bodyPr/>
          <a:lstStyle/>
          <a:p>
            <a:r>
              <a:rPr lang="en-US" dirty="0"/>
              <a:t>Why do classifiers work?</a:t>
            </a:r>
            <a:endParaRPr lang="en-AT" dirty="0"/>
          </a:p>
        </p:txBody>
      </p:sp>
      <p:pic>
        <p:nvPicPr>
          <p:cNvPr id="6" name="Content Placeholder 5">
            <a:extLst>
              <a:ext uri="{FF2B5EF4-FFF2-40B4-BE49-F238E27FC236}">
                <a16:creationId xmlns:a16="http://schemas.microsoft.com/office/drawing/2014/main" id="{E49BFA85-F2E0-3F4C-A5B1-BD2C2504D2F7}"/>
              </a:ext>
            </a:extLst>
          </p:cNvPr>
          <p:cNvPicPr>
            <a:picLocks noGrp="1" noChangeAspect="1"/>
          </p:cNvPicPr>
          <p:nvPr>
            <p:ph sz="half" idx="1"/>
          </p:nvPr>
        </p:nvPicPr>
        <p:blipFill>
          <a:blip r:embed="rId2"/>
          <a:stretch>
            <a:fillRect/>
          </a:stretch>
        </p:blipFill>
        <p:spPr>
          <a:xfrm>
            <a:off x="800100" y="1728910"/>
            <a:ext cx="5181600" cy="2068267"/>
          </a:xfrm>
          <a:prstGeom prst="rect">
            <a:avLst/>
          </a:prstGeom>
        </p:spPr>
      </p:pic>
      <p:pic>
        <p:nvPicPr>
          <p:cNvPr id="7" name="Content Placeholder 6">
            <a:extLst>
              <a:ext uri="{FF2B5EF4-FFF2-40B4-BE49-F238E27FC236}">
                <a16:creationId xmlns:a16="http://schemas.microsoft.com/office/drawing/2014/main" id="{2049B6C4-DB50-B74D-A268-EEE85D445626}"/>
              </a:ext>
            </a:extLst>
          </p:cNvPr>
          <p:cNvPicPr>
            <a:picLocks noGrp="1" noChangeAspect="1"/>
          </p:cNvPicPr>
          <p:nvPr>
            <p:ph sz="half" idx="2"/>
          </p:nvPr>
        </p:nvPicPr>
        <p:blipFill>
          <a:blip r:embed="rId3"/>
          <a:stretch>
            <a:fillRect/>
          </a:stretch>
        </p:blipFill>
        <p:spPr>
          <a:xfrm>
            <a:off x="723900" y="4039651"/>
            <a:ext cx="5181600" cy="2056885"/>
          </a:xfrm>
          <a:prstGeom prst="rect">
            <a:avLst/>
          </a:prstGeom>
        </p:spPr>
      </p:pic>
      <p:sp>
        <p:nvSpPr>
          <p:cNvPr id="5" name="Rectangle 4">
            <a:extLst>
              <a:ext uri="{FF2B5EF4-FFF2-40B4-BE49-F238E27FC236}">
                <a16:creationId xmlns:a16="http://schemas.microsoft.com/office/drawing/2014/main" id="{7412AB11-0358-414B-9C02-559805B08D0D}"/>
              </a:ext>
            </a:extLst>
          </p:cNvPr>
          <p:cNvSpPr/>
          <p:nvPr/>
        </p:nvSpPr>
        <p:spPr>
          <a:xfrm>
            <a:off x="7495647" y="5862935"/>
            <a:ext cx="3915303" cy="461665"/>
          </a:xfrm>
          <a:prstGeom prst="rect">
            <a:avLst/>
          </a:prstGeom>
        </p:spPr>
        <p:txBody>
          <a:bodyPr wrap="none">
            <a:spAutoFit/>
          </a:bodyPr>
          <a:lstStyle/>
          <a:p>
            <a:r>
              <a:rPr lang="en-US" sz="1200" dirty="0">
                <a:solidFill>
                  <a:srgbClr val="5F5F5F"/>
                </a:solidFill>
              </a:rPr>
              <a:t>adapted from Kandel et al., Principles of Neuroscience 2000</a:t>
            </a:r>
          </a:p>
          <a:p>
            <a:endParaRPr lang="en-US" sz="1200" dirty="0">
              <a:solidFill>
                <a:srgbClr val="5F5F5F"/>
              </a:solidFill>
            </a:endParaRPr>
          </a:p>
        </p:txBody>
      </p:sp>
      <p:pic>
        <p:nvPicPr>
          <p:cNvPr id="8" name="Content Placeholder 5">
            <a:extLst>
              <a:ext uri="{FF2B5EF4-FFF2-40B4-BE49-F238E27FC236}">
                <a16:creationId xmlns:a16="http://schemas.microsoft.com/office/drawing/2014/main" id="{C226AA04-860B-428A-BA3A-9D3CEB493999}"/>
              </a:ext>
            </a:extLst>
          </p:cNvPr>
          <p:cNvPicPr>
            <a:picLocks noChangeAspect="1"/>
          </p:cNvPicPr>
          <p:nvPr/>
        </p:nvPicPr>
        <p:blipFill>
          <a:blip r:embed="rId4"/>
          <a:stretch>
            <a:fillRect/>
          </a:stretch>
        </p:blipFill>
        <p:spPr>
          <a:xfrm>
            <a:off x="7524750" y="2400300"/>
            <a:ext cx="3721491" cy="3377254"/>
          </a:xfrm>
          <a:prstGeom prst="rect">
            <a:avLst/>
          </a:prstGeom>
        </p:spPr>
      </p:pic>
      <p:sp>
        <p:nvSpPr>
          <p:cNvPr id="3" name="TextBox 2">
            <a:extLst>
              <a:ext uri="{FF2B5EF4-FFF2-40B4-BE49-F238E27FC236}">
                <a16:creationId xmlns:a16="http://schemas.microsoft.com/office/drawing/2014/main" id="{98EB00B8-A68E-47F9-A795-05586D4B2950}"/>
              </a:ext>
            </a:extLst>
          </p:cNvPr>
          <p:cNvSpPr txBox="1"/>
          <p:nvPr/>
        </p:nvSpPr>
        <p:spPr>
          <a:xfrm>
            <a:off x="6838950" y="1733550"/>
            <a:ext cx="5090176" cy="369332"/>
          </a:xfrm>
          <a:prstGeom prst="rect">
            <a:avLst/>
          </a:prstGeom>
          <a:noFill/>
        </p:spPr>
        <p:txBody>
          <a:bodyPr wrap="none" rtlCol="0">
            <a:spAutoFit/>
          </a:bodyPr>
          <a:lstStyle/>
          <a:p>
            <a:r>
              <a:rPr lang="en-US" dirty="0"/>
              <a:t>Orientation column signal: &lt; 1 mm spatial frequency</a:t>
            </a:r>
          </a:p>
        </p:txBody>
      </p:sp>
    </p:spTree>
    <p:extLst>
      <p:ext uri="{BB962C8B-B14F-4D97-AF65-F5344CB8AC3E}">
        <p14:creationId xmlns:p14="http://schemas.microsoft.com/office/powerpoint/2010/main" val="298598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this course: human ocular dominance columns</a:t>
            </a:r>
          </a:p>
        </p:txBody>
      </p:sp>
      <p:pic>
        <p:nvPicPr>
          <p:cNvPr id="4" name="Content Placeholder 3"/>
          <p:cNvPicPr>
            <a:picLocks noGrp="1" noChangeAspect="1"/>
          </p:cNvPicPr>
          <p:nvPr>
            <p:ph idx="1"/>
          </p:nvPr>
        </p:nvPicPr>
        <p:blipFill>
          <a:blip r:embed="rId3"/>
          <a:srcRect l="-26146" r="-26146"/>
          <a:stretch>
            <a:fillRect/>
          </a:stretch>
        </p:blipFill>
        <p:spPr/>
      </p:pic>
      <p:sp>
        <p:nvSpPr>
          <p:cNvPr id="5" name="Slide Number Placeholder 3"/>
          <p:cNvSpPr>
            <a:spLocks noGrp="1"/>
          </p:cNvSpPr>
          <p:nvPr>
            <p:ph type="sldNum" sz="quarter" idx="12"/>
          </p:nvPr>
        </p:nvSpPr>
        <p:spPr>
          <a:xfrm>
            <a:off x="8737600" y="6356351"/>
            <a:ext cx="2844800" cy="365125"/>
          </a:xfrm>
        </p:spPr>
        <p:txBody>
          <a:bodyPr/>
          <a:lstStyle/>
          <a:p>
            <a:r>
              <a:rPr lang="en-US" i="1" dirty="0" err="1">
                <a:solidFill>
                  <a:srgbClr val="FFFFFF"/>
                </a:solidFill>
              </a:rPr>
              <a:t>Kandel</a:t>
            </a:r>
            <a:r>
              <a:rPr lang="en-US" i="1" dirty="0">
                <a:solidFill>
                  <a:srgbClr val="FFFFFF"/>
                </a:solidFill>
              </a:rPr>
              <a:t> et al., 2000</a:t>
            </a:r>
            <a:endParaRPr lang="en-US" dirty="0">
              <a:solidFill>
                <a:srgbClr val="FFFFFF"/>
              </a:solidFill>
            </a:endParaRPr>
          </a:p>
        </p:txBody>
      </p:sp>
    </p:spTree>
    <p:extLst>
      <p:ext uri="{BB962C8B-B14F-4D97-AF65-F5344CB8AC3E}">
        <p14:creationId xmlns:p14="http://schemas.microsoft.com/office/powerpoint/2010/main" val="1998416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Amblyopia</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8963" y="1600201"/>
            <a:ext cx="3394075" cy="4525433"/>
          </a:xfrm>
        </p:spPr>
      </p:pic>
    </p:spTree>
    <p:extLst>
      <p:ext uri="{BB962C8B-B14F-4D97-AF65-F5344CB8AC3E}">
        <p14:creationId xmlns:p14="http://schemas.microsoft.com/office/powerpoint/2010/main" val="15235859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64561"/>
          <a:stretch/>
        </p:blipFill>
        <p:spPr>
          <a:xfrm>
            <a:off x="503538" y="2213808"/>
            <a:ext cx="3025479" cy="2400000"/>
          </a:xfrm>
          <a:prstGeom prst="rect">
            <a:avLst/>
          </a:prstGeom>
        </p:spPr>
      </p:pic>
      <p:sp>
        <p:nvSpPr>
          <p:cNvPr id="8" name="Slide Number Placeholder 3"/>
          <p:cNvSpPr>
            <a:spLocks noGrp="1"/>
          </p:cNvSpPr>
          <p:nvPr>
            <p:ph type="sldNum" sz="quarter" idx="12"/>
          </p:nvPr>
        </p:nvSpPr>
        <p:spPr>
          <a:xfrm>
            <a:off x="6705600" y="6492875"/>
            <a:ext cx="5486400" cy="365125"/>
          </a:xfrm>
        </p:spPr>
        <p:txBody>
          <a:bodyPr/>
          <a:lstStyle/>
          <a:p>
            <a:r>
              <a:rPr lang="en-US" i="1" dirty="0">
                <a:solidFill>
                  <a:schemeClr val="tx1"/>
                </a:solidFill>
              </a:rPr>
              <a:t>Adams et al., 2007</a:t>
            </a:r>
            <a:endParaRPr lang="en-US" dirty="0">
              <a:solidFill>
                <a:schemeClr val="tx1"/>
              </a:solidFill>
            </a:endParaRPr>
          </a:p>
        </p:txBody>
      </p:sp>
      <p:pic>
        <p:nvPicPr>
          <p:cNvPr id="9" name="Picture 8"/>
          <p:cNvPicPr>
            <a:picLocks noChangeAspect="1"/>
          </p:cNvPicPr>
          <p:nvPr/>
        </p:nvPicPr>
        <p:blipFill rotWithShape="1">
          <a:blip r:embed="rId3"/>
          <a:srcRect t="35438" b="33238"/>
          <a:stretch/>
        </p:blipFill>
        <p:spPr>
          <a:xfrm>
            <a:off x="4401091" y="2213809"/>
            <a:ext cx="3422983" cy="2399999"/>
          </a:xfrm>
          <a:prstGeom prst="rect">
            <a:avLst/>
          </a:prstGeom>
        </p:spPr>
      </p:pic>
      <p:pic>
        <p:nvPicPr>
          <p:cNvPr id="10" name="Picture 9"/>
          <p:cNvPicPr>
            <a:picLocks noChangeAspect="1"/>
          </p:cNvPicPr>
          <p:nvPr/>
        </p:nvPicPr>
        <p:blipFill rotWithShape="1">
          <a:blip r:embed="rId3"/>
          <a:srcRect t="66762"/>
          <a:stretch/>
        </p:blipFill>
        <p:spPr>
          <a:xfrm>
            <a:off x="8539363" y="2213808"/>
            <a:ext cx="3225788" cy="2400000"/>
          </a:xfrm>
          <a:prstGeom prst="rect">
            <a:avLst/>
          </a:prstGeom>
        </p:spPr>
      </p:pic>
      <p:sp>
        <p:nvSpPr>
          <p:cNvPr id="11" name="Right Arrow 10"/>
          <p:cNvSpPr/>
          <p:nvPr/>
        </p:nvSpPr>
        <p:spPr>
          <a:xfrm>
            <a:off x="3748518" y="3135982"/>
            <a:ext cx="542823" cy="5958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Right Arrow 11"/>
          <p:cNvSpPr/>
          <p:nvPr/>
        </p:nvSpPr>
        <p:spPr>
          <a:xfrm>
            <a:off x="7918147" y="3135982"/>
            <a:ext cx="542823" cy="5958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3565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1467" y="0"/>
            <a:ext cx="9883588" cy="6858000"/>
          </a:xfrm>
          <a:prstGeom prst="rect">
            <a:avLst/>
          </a:prstGeom>
        </p:spPr>
      </p:pic>
    </p:spTree>
    <p:extLst>
      <p:ext uri="{BB962C8B-B14F-4D97-AF65-F5344CB8AC3E}">
        <p14:creationId xmlns:p14="http://schemas.microsoft.com/office/powerpoint/2010/main" val="1010971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fMRT</a:t>
            </a:r>
            <a:r>
              <a:rPr lang="en-US" dirty="0"/>
              <a:t> - Experiment</a:t>
            </a:r>
          </a:p>
        </p:txBody>
      </p:sp>
      <p:pic>
        <p:nvPicPr>
          <p:cNvPr id="4" name="Content Placeholder 3"/>
          <p:cNvPicPr>
            <a:picLocks noGrp="1" noChangeAspect="1"/>
          </p:cNvPicPr>
          <p:nvPr>
            <p:ph idx="1"/>
          </p:nvPr>
        </p:nvPicPr>
        <p:blipFill>
          <a:blip r:embed="rId3"/>
          <a:srcRect l="-26146" r="-26146"/>
          <a:stretch>
            <a:fillRect/>
          </a:stretch>
        </p:blipFill>
        <p:spPr/>
      </p:pic>
      <p:pic>
        <p:nvPicPr>
          <p:cNvPr id="6" name="Picture 5"/>
          <p:cNvPicPr>
            <a:picLocks noChangeAspect="1"/>
          </p:cNvPicPr>
          <p:nvPr/>
        </p:nvPicPr>
        <p:blipFill rotWithShape="1">
          <a:blip r:embed="rId4"/>
          <a:srcRect b="49830"/>
          <a:stretch/>
        </p:blipFill>
        <p:spPr>
          <a:xfrm>
            <a:off x="2647405" y="1706747"/>
            <a:ext cx="2194560" cy="14759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163991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fMRT</a:t>
            </a:r>
            <a:r>
              <a:rPr lang="en-US" dirty="0"/>
              <a:t> - Experiment</a:t>
            </a:r>
          </a:p>
        </p:txBody>
      </p:sp>
      <p:pic>
        <p:nvPicPr>
          <p:cNvPr id="4" name="Content Placeholder 3"/>
          <p:cNvPicPr>
            <a:picLocks noGrp="1" noChangeAspect="1"/>
          </p:cNvPicPr>
          <p:nvPr>
            <p:ph idx="1"/>
          </p:nvPr>
        </p:nvPicPr>
        <p:blipFill>
          <a:blip r:embed="rId3"/>
          <a:srcRect l="-26146" r="-26146"/>
          <a:stretch>
            <a:fillRect/>
          </a:stretch>
        </p:blipFill>
        <p:spPr/>
      </p:pic>
      <p:pic>
        <p:nvPicPr>
          <p:cNvPr id="6" name="Picture 5"/>
          <p:cNvPicPr>
            <a:picLocks noChangeAspect="1"/>
          </p:cNvPicPr>
          <p:nvPr/>
        </p:nvPicPr>
        <p:blipFill rotWithShape="1">
          <a:blip r:embed="rId4"/>
          <a:srcRect b="49830"/>
          <a:stretch/>
        </p:blipFill>
        <p:spPr>
          <a:xfrm>
            <a:off x="2647405" y="1706747"/>
            <a:ext cx="2194560" cy="14759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Oval 2"/>
          <p:cNvSpPr/>
          <p:nvPr/>
        </p:nvSpPr>
        <p:spPr>
          <a:xfrm>
            <a:off x="3854993" y="3302483"/>
            <a:ext cx="487680" cy="48768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8" name="Straight Connector 7"/>
          <p:cNvCxnSpPr/>
          <p:nvPr/>
        </p:nvCxnSpPr>
        <p:spPr>
          <a:xfrm>
            <a:off x="3854993" y="3302483"/>
            <a:ext cx="487680" cy="487680"/>
          </a:xfrm>
          <a:prstGeom prst="line">
            <a:avLst/>
          </a:prstGeom>
          <a:ln w="76200"/>
        </p:spPr>
        <p:style>
          <a:lnRef idx="1">
            <a:schemeClr val="dk1"/>
          </a:lnRef>
          <a:fillRef idx="0">
            <a:schemeClr val="dk1"/>
          </a:fillRef>
          <a:effectRef idx="0">
            <a:schemeClr val="dk1"/>
          </a:effectRef>
          <a:fontRef idx="minor">
            <a:schemeClr val="tx1"/>
          </a:fontRef>
        </p:style>
      </p:cxnSp>
      <p:sp>
        <p:nvSpPr>
          <p:cNvPr id="7" name="Down Arrow 6"/>
          <p:cNvSpPr/>
          <p:nvPr/>
        </p:nvSpPr>
        <p:spPr>
          <a:xfrm>
            <a:off x="7918993" y="2902858"/>
            <a:ext cx="702492" cy="887305"/>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65012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4D functional dataset</a:t>
            </a:r>
          </a:p>
        </p:txBody>
      </p:sp>
      <p:pic>
        <p:nvPicPr>
          <p:cNvPr id="8" name="Picture 7"/>
          <p:cNvPicPr>
            <a:picLocks noChangeAspect="1"/>
          </p:cNvPicPr>
          <p:nvPr/>
        </p:nvPicPr>
        <p:blipFill>
          <a:blip r:embed="rId3"/>
          <a:stretch>
            <a:fillRect/>
          </a:stretch>
        </p:blipFill>
        <p:spPr>
          <a:xfrm flipH="1">
            <a:off x="4220068" y="1398362"/>
            <a:ext cx="1625600" cy="1333500"/>
          </a:xfrm>
          <a:prstGeom prst="rect">
            <a:avLst/>
          </a:prstGeom>
        </p:spPr>
      </p:pic>
      <p:pic>
        <p:nvPicPr>
          <p:cNvPr id="10" name="Picture 9"/>
          <p:cNvPicPr>
            <a:picLocks noChangeAspect="1"/>
          </p:cNvPicPr>
          <p:nvPr/>
        </p:nvPicPr>
        <p:blipFill>
          <a:blip r:embed="rId3"/>
          <a:stretch>
            <a:fillRect/>
          </a:stretch>
        </p:blipFill>
        <p:spPr>
          <a:xfrm flipH="1">
            <a:off x="4372468" y="1550762"/>
            <a:ext cx="1625600" cy="1333500"/>
          </a:xfrm>
          <a:prstGeom prst="rect">
            <a:avLst/>
          </a:prstGeom>
        </p:spPr>
      </p:pic>
      <p:pic>
        <p:nvPicPr>
          <p:cNvPr id="11" name="Picture 10"/>
          <p:cNvPicPr>
            <a:picLocks noChangeAspect="1"/>
          </p:cNvPicPr>
          <p:nvPr/>
        </p:nvPicPr>
        <p:blipFill>
          <a:blip r:embed="rId3"/>
          <a:stretch>
            <a:fillRect/>
          </a:stretch>
        </p:blipFill>
        <p:spPr>
          <a:xfrm flipH="1">
            <a:off x="4524868" y="1703162"/>
            <a:ext cx="1625600" cy="1333500"/>
          </a:xfrm>
          <a:prstGeom prst="rect">
            <a:avLst/>
          </a:prstGeom>
        </p:spPr>
      </p:pic>
      <p:pic>
        <p:nvPicPr>
          <p:cNvPr id="12" name="Picture 11"/>
          <p:cNvPicPr>
            <a:picLocks noChangeAspect="1"/>
          </p:cNvPicPr>
          <p:nvPr/>
        </p:nvPicPr>
        <p:blipFill>
          <a:blip r:embed="rId3"/>
          <a:stretch>
            <a:fillRect/>
          </a:stretch>
        </p:blipFill>
        <p:spPr>
          <a:xfrm flipH="1">
            <a:off x="4677268" y="1855562"/>
            <a:ext cx="1625600" cy="1333500"/>
          </a:xfrm>
          <a:prstGeom prst="rect">
            <a:avLst/>
          </a:prstGeom>
        </p:spPr>
      </p:pic>
      <p:pic>
        <p:nvPicPr>
          <p:cNvPr id="13" name="Picture 12"/>
          <p:cNvPicPr>
            <a:picLocks noChangeAspect="1"/>
          </p:cNvPicPr>
          <p:nvPr/>
        </p:nvPicPr>
        <p:blipFill>
          <a:blip r:embed="rId3"/>
          <a:stretch>
            <a:fillRect/>
          </a:stretch>
        </p:blipFill>
        <p:spPr>
          <a:xfrm flipH="1">
            <a:off x="4829668" y="2007962"/>
            <a:ext cx="1625600" cy="1333500"/>
          </a:xfrm>
          <a:prstGeom prst="rect">
            <a:avLst/>
          </a:prstGeom>
        </p:spPr>
      </p:pic>
      <p:pic>
        <p:nvPicPr>
          <p:cNvPr id="14" name="Picture 13"/>
          <p:cNvPicPr>
            <a:picLocks noChangeAspect="1"/>
          </p:cNvPicPr>
          <p:nvPr/>
        </p:nvPicPr>
        <p:blipFill>
          <a:blip r:embed="rId3"/>
          <a:stretch>
            <a:fillRect/>
          </a:stretch>
        </p:blipFill>
        <p:spPr>
          <a:xfrm flipH="1">
            <a:off x="4982068" y="2160362"/>
            <a:ext cx="1625600" cy="1333500"/>
          </a:xfrm>
          <a:prstGeom prst="rect">
            <a:avLst/>
          </a:prstGeom>
        </p:spPr>
      </p:pic>
      <p:pic>
        <p:nvPicPr>
          <p:cNvPr id="15" name="Picture 14"/>
          <p:cNvPicPr>
            <a:picLocks noChangeAspect="1"/>
          </p:cNvPicPr>
          <p:nvPr/>
        </p:nvPicPr>
        <p:blipFill>
          <a:blip r:embed="rId3"/>
          <a:stretch>
            <a:fillRect/>
          </a:stretch>
        </p:blipFill>
        <p:spPr>
          <a:xfrm flipH="1">
            <a:off x="5134468" y="2312762"/>
            <a:ext cx="1625600" cy="1333500"/>
          </a:xfrm>
          <a:prstGeom prst="rect">
            <a:avLst/>
          </a:prstGeom>
        </p:spPr>
      </p:pic>
      <p:pic>
        <p:nvPicPr>
          <p:cNvPr id="16" name="Picture 15"/>
          <p:cNvPicPr>
            <a:picLocks noChangeAspect="1"/>
          </p:cNvPicPr>
          <p:nvPr/>
        </p:nvPicPr>
        <p:blipFill>
          <a:blip r:embed="rId3"/>
          <a:stretch>
            <a:fillRect/>
          </a:stretch>
        </p:blipFill>
        <p:spPr>
          <a:xfrm flipH="1">
            <a:off x="5286868" y="2465162"/>
            <a:ext cx="1625600" cy="1333500"/>
          </a:xfrm>
          <a:prstGeom prst="rect">
            <a:avLst/>
          </a:prstGeom>
        </p:spPr>
      </p:pic>
      <p:pic>
        <p:nvPicPr>
          <p:cNvPr id="17" name="Picture 16"/>
          <p:cNvPicPr>
            <a:picLocks noChangeAspect="1"/>
          </p:cNvPicPr>
          <p:nvPr/>
        </p:nvPicPr>
        <p:blipFill>
          <a:blip r:embed="rId3"/>
          <a:stretch>
            <a:fillRect/>
          </a:stretch>
        </p:blipFill>
        <p:spPr>
          <a:xfrm flipH="1">
            <a:off x="5439268" y="2617562"/>
            <a:ext cx="1625600" cy="1333500"/>
          </a:xfrm>
          <a:prstGeom prst="rect">
            <a:avLst/>
          </a:prstGeom>
        </p:spPr>
      </p:pic>
      <p:pic>
        <p:nvPicPr>
          <p:cNvPr id="18" name="Picture 17"/>
          <p:cNvPicPr>
            <a:picLocks noChangeAspect="1"/>
          </p:cNvPicPr>
          <p:nvPr/>
        </p:nvPicPr>
        <p:blipFill>
          <a:blip r:embed="rId3"/>
          <a:stretch>
            <a:fillRect/>
          </a:stretch>
        </p:blipFill>
        <p:spPr>
          <a:xfrm flipH="1">
            <a:off x="5591668" y="2769962"/>
            <a:ext cx="1625600" cy="1333500"/>
          </a:xfrm>
          <a:prstGeom prst="rect">
            <a:avLst/>
          </a:prstGeom>
        </p:spPr>
      </p:pic>
      <p:pic>
        <p:nvPicPr>
          <p:cNvPr id="19" name="Picture 18"/>
          <p:cNvPicPr>
            <a:picLocks noChangeAspect="1"/>
          </p:cNvPicPr>
          <p:nvPr/>
        </p:nvPicPr>
        <p:blipFill>
          <a:blip r:embed="rId3"/>
          <a:stretch>
            <a:fillRect/>
          </a:stretch>
        </p:blipFill>
        <p:spPr>
          <a:xfrm flipH="1">
            <a:off x="5744068" y="2922362"/>
            <a:ext cx="1625600" cy="1333500"/>
          </a:xfrm>
          <a:prstGeom prst="rect">
            <a:avLst/>
          </a:prstGeom>
        </p:spPr>
      </p:pic>
      <p:pic>
        <p:nvPicPr>
          <p:cNvPr id="20" name="Picture 19"/>
          <p:cNvPicPr>
            <a:picLocks noChangeAspect="1"/>
          </p:cNvPicPr>
          <p:nvPr/>
        </p:nvPicPr>
        <p:blipFill>
          <a:blip r:embed="rId3"/>
          <a:stretch>
            <a:fillRect/>
          </a:stretch>
        </p:blipFill>
        <p:spPr>
          <a:xfrm flipH="1">
            <a:off x="5896468" y="3074762"/>
            <a:ext cx="1625600" cy="1333500"/>
          </a:xfrm>
          <a:prstGeom prst="rect">
            <a:avLst/>
          </a:prstGeom>
        </p:spPr>
      </p:pic>
      <p:cxnSp>
        <p:nvCxnSpPr>
          <p:cNvPr id="24" name="Straight Arrow Connector 23"/>
          <p:cNvCxnSpPr/>
          <p:nvPr/>
        </p:nvCxnSpPr>
        <p:spPr>
          <a:xfrm>
            <a:off x="4163368" y="2777222"/>
            <a:ext cx="1676400" cy="1676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4368977" y="3493862"/>
            <a:ext cx="612517" cy="369332"/>
          </a:xfrm>
          <a:prstGeom prst="rect">
            <a:avLst/>
          </a:prstGeom>
          <a:noFill/>
        </p:spPr>
        <p:txBody>
          <a:bodyPr wrap="none" rtlCol="0">
            <a:spAutoFit/>
          </a:bodyPr>
          <a:lstStyle/>
          <a:p>
            <a:r>
              <a:rPr lang="en-US" dirty="0"/>
              <a:t>time</a:t>
            </a:r>
          </a:p>
        </p:txBody>
      </p:sp>
      <p:sp>
        <p:nvSpPr>
          <p:cNvPr id="28" name="TextBox 27"/>
          <p:cNvSpPr txBox="1"/>
          <p:nvPr/>
        </p:nvSpPr>
        <p:spPr>
          <a:xfrm>
            <a:off x="7092528" y="3046622"/>
            <a:ext cx="443676" cy="369332"/>
          </a:xfrm>
          <a:prstGeom prst="rect">
            <a:avLst/>
          </a:prstGeom>
          <a:noFill/>
        </p:spPr>
        <p:txBody>
          <a:bodyPr wrap="none" rtlCol="0">
            <a:spAutoFit/>
          </a:bodyPr>
          <a:lstStyle/>
          <a:p>
            <a:r>
              <a:rPr lang="en-US" dirty="0">
                <a:solidFill>
                  <a:schemeClr val="bg1"/>
                </a:solidFill>
              </a:rPr>
              <a:t>3D</a:t>
            </a:r>
          </a:p>
        </p:txBody>
      </p:sp>
      <p:cxnSp>
        <p:nvCxnSpPr>
          <p:cNvPr id="32" name="Straight Connector 31"/>
          <p:cNvCxnSpPr/>
          <p:nvPr/>
        </p:nvCxnSpPr>
        <p:spPr>
          <a:xfrm>
            <a:off x="7522068" y="3091982"/>
            <a:ext cx="445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358328" y="2933702"/>
            <a:ext cx="5980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8035745" y="2899682"/>
            <a:ext cx="0" cy="2553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161398" y="2793542"/>
            <a:ext cx="2071225" cy="369332"/>
          </a:xfrm>
          <a:prstGeom prst="rect">
            <a:avLst/>
          </a:prstGeom>
          <a:noFill/>
        </p:spPr>
        <p:txBody>
          <a:bodyPr wrap="none" rtlCol="0">
            <a:spAutoFit/>
          </a:bodyPr>
          <a:lstStyle/>
          <a:p>
            <a:r>
              <a:rPr lang="en-US" dirty="0"/>
              <a:t>Repetition time (TR)</a:t>
            </a:r>
          </a:p>
        </p:txBody>
      </p:sp>
      <p:sp>
        <p:nvSpPr>
          <p:cNvPr id="39" name="Cube 38"/>
          <p:cNvSpPr/>
          <p:nvPr/>
        </p:nvSpPr>
        <p:spPr>
          <a:xfrm flipH="1">
            <a:off x="5998068" y="3646262"/>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1" name="Chart 40"/>
          <p:cNvGraphicFramePr>
            <a:graphicFrameLocks noChangeAspect="1"/>
          </p:cNvGraphicFramePr>
          <p:nvPr>
            <p:extLst/>
          </p:nvPr>
        </p:nvGraphicFramePr>
        <p:xfrm>
          <a:off x="2394778" y="4408263"/>
          <a:ext cx="7200000" cy="2382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918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fMRT</a:t>
            </a:r>
            <a:r>
              <a:rPr lang="en-US" dirty="0"/>
              <a:t> - Experiment</a:t>
            </a:r>
          </a:p>
        </p:txBody>
      </p:sp>
      <p:pic>
        <p:nvPicPr>
          <p:cNvPr id="4" name="Content Placeholder 3"/>
          <p:cNvPicPr>
            <a:picLocks noGrp="1" noChangeAspect="1"/>
          </p:cNvPicPr>
          <p:nvPr>
            <p:ph idx="1"/>
          </p:nvPr>
        </p:nvPicPr>
        <p:blipFill>
          <a:blip r:embed="rId3"/>
          <a:srcRect l="-26146" r="-26146"/>
          <a:stretch>
            <a:fillRect/>
          </a:stretch>
        </p:blipFill>
        <p:spPr/>
      </p:pic>
      <p:pic>
        <p:nvPicPr>
          <p:cNvPr id="6" name="Picture 5"/>
          <p:cNvPicPr>
            <a:picLocks noChangeAspect="1"/>
          </p:cNvPicPr>
          <p:nvPr/>
        </p:nvPicPr>
        <p:blipFill rotWithShape="1">
          <a:blip r:embed="rId4"/>
          <a:srcRect b="49830"/>
          <a:stretch/>
        </p:blipFill>
        <p:spPr>
          <a:xfrm>
            <a:off x="2647405" y="1706747"/>
            <a:ext cx="2194560" cy="14759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3" name="Oval 2"/>
          <p:cNvSpPr/>
          <p:nvPr/>
        </p:nvSpPr>
        <p:spPr>
          <a:xfrm>
            <a:off x="3257005" y="3302483"/>
            <a:ext cx="487680" cy="487680"/>
          </a:xfrm>
          <a:prstGeom prst="ellipse">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cxnSp>
        <p:nvCxnSpPr>
          <p:cNvPr id="8" name="Straight Connector 7"/>
          <p:cNvCxnSpPr/>
          <p:nvPr/>
        </p:nvCxnSpPr>
        <p:spPr>
          <a:xfrm rot="5400000">
            <a:off x="3257005" y="3302483"/>
            <a:ext cx="487680" cy="487680"/>
          </a:xfrm>
          <a:prstGeom prst="line">
            <a:avLst/>
          </a:prstGeom>
          <a:ln w="76200"/>
        </p:spPr>
        <p:style>
          <a:lnRef idx="1">
            <a:schemeClr val="dk1"/>
          </a:lnRef>
          <a:fillRef idx="0">
            <a:schemeClr val="dk1"/>
          </a:fillRef>
          <a:effectRef idx="0">
            <a:schemeClr val="dk1"/>
          </a:effectRef>
          <a:fontRef idx="minor">
            <a:schemeClr val="tx1"/>
          </a:fontRef>
        </p:style>
      </p:cxnSp>
      <p:sp>
        <p:nvSpPr>
          <p:cNvPr id="9" name="Down Arrow 8"/>
          <p:cNvSpPr/>
          <p:nvPr/>
        </p:nvSpPr>
        <p:spPr>
          <a:xfrm>
            <a:off x="7138125" y="2902858"/>
            <a:ext cx="702492" cy="887305"/>
          </a:xfrm>
          <a:prstGeom prst="down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465030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3459" y="0"/>
            <a:ext cx="9305083" cy="6858000"/>
          </a:xfrm>
          <a:prstGeom prst="rect">
            <a:avLst/>
          </a:prstGeom>
        </p:spPr>
      </p:pic>
    </p:spTree>
    <p:extLst>
      <p:ext uri="{BB962C8B-B14F-4D97-AF65-F5344CB8AC3E}">
        <p14:creationId xmlns:p14="http://schemas.microsoft.com/office/powerpoint/2010/main" val="34635470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43459" y="0"/>
            <a:ext cx="9305083" cy="6858000"/>
          </a:xfrm>
          <a:prstGeom prst="rect">
            <a:avLst/>
          </a:prstGeom>
        </p:spPr>
      </p:pic>
      <p:pic>
        <p:nvPicPr>
          <p:cNvPr id="3" name="Content Placeholder 8"/>
          <p:cNvPicPr>
            <a:picLocks noChangeAspect="1"/>
          </p:cNvPicPr>
          <p:nvPr/>
        </p:nvPicPr>
        <p:blipFill>
          <a:blip r:embed="rId4"/>
          <a:stretch>
            <a:fillRect/>
          </a:stretch>
        </p:blipFill>
        <p:spPr>
          <a:xfrm flipH="1">
            <a:off x="7416800" y="3429000"/>
            <a:ext cx="4775200" cy="3424760"/>
          </a:xfrm>
          <a:prstGeom prst="rect">
            <a:avLst/>
          </a:prstGeom>
        </p:spPr>
      </p:pic>
      <p:pic>
        <p:nvPicPr>
          <p:cNvPr id="4" name="Content Placeholder 1"/>
          <p:cNvPicPr>
            <a:picLocks noChangeAspect="1"/>
          </p:cNvPicPr>
          <p:nvPr/>
        </p:nvPicPr>
        <p:blipFill>
          <a:blip r:embed="rId5"/>
          <a:stretch>
            <a:fillRect/>
          </a:stretch>
        </p:blipFill>
        <p:spPr>
          <a:xfrm flipH="1">
            <a:off x="0" y="2216538"/>
            <a:ext cx="5384800" cy="4641463"/>
          </a:xfrm>
          <a:prstGeom prst="rect">
            <a:avLst/>
          </a:prstGeom>
        </p:spPr>
      </p:pic>
      <p:sp>
        <p:nvSpPr>
          <p:cNvPr id="5" name="Isosceles Triangle 4"/>
          <p:cNvSpPr/>
          <p:nvPr/>
        </p:nvSpPr>
        <p:spPr>
          <a:xfrm rot="5400000" flipH="1">
            <a:off x="5671058" y="1945396"/>
            <a:ext cx="4641463" cy="5213981"/>
          </a:xfrm>
          <a:prstGeom prst="triangle">
            <a:avLst>
              <a:gd name="adj" fmla="val 19605"/>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33840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8906"/>
            <a:ext cx="12192000" cy="634018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5060" r="26041"/>
          <a:stretch/>
        </p:blipFill>
        <p:spPr>
          <a:xfrm flipH="1">
            <a:off x="1" y="1552666"/>
            <a:ext cx="2998959" cy="3752669"/>
          </a:xfrm>
          <a:prstGeom prst="rect">
            <a:avLst/>
          </a:prstGeom>
        </p:spPr>
      </p:pic>
    </p:spTree>
    <p:extLst>
      <p:ext uri="{BB962C8B-B14F-4D97-AF65-F5344CB8AC3E}">
        <p14:creationId xmlns:p14="http://schemas.microsoft.com/office/powerpoint/2010/main" val="3036578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Ocular dominance columns </a:t>
            </a:r>
            <a:r>
              <a:rPr lang="en-US" i="1" dirty="0"/>
              <a:t>in vivo</a:t>
            </a:r>
          </a:p>
        </p:txBody>
      </p:sp>
      <p:pic>
        <p:nvPicPr>
          <p:cNvPr id="5" name="Content Placeholder 4" descr="Figure1_v2_large.jpg"/>
          <p:cNvPicPr>
            <a:picLocks noGrp="1" noChangeAspect="1"/>
          </p:cNvPicPr>
          <p:nvPr>
            <p:ph idx="1"/>
          </p:nvPr>
        </p:nvPicPr>
        <p:blipFill>
          <a:blip r:embed="rId3">
            <a:extLst>
              <a:ext uri="{28A0092B-C50C-407E-A947-70E740481C1C}">
                <a14:useLocalDpi xmlns:a14="http://schemas.microsoft.com/office/drawing/2010/main" val="0"/>
              </a:ext>
            </a:extLst>
          </a:blip>
          <a:srcRect t="-21958" b="-21958"/>
          <a:stretch>
            <a:fillRect/>
          </a:stretch>
        </p:blipFill>
        <p:spPr>
          <a:xfrm>
            <a:off x="1987551" y="1600197"/>
            <a:ext cx="8826500" cy="4525963"/>
          </a:xfrm>
        </p:spPr>
      </p:pic>
      <p:sp>
        <p:nvSpPr>
          <p:cNvPr id="7" name="Rectangle 6"/>
          <p:cNvSpPr/>
          <p:nvPr/>
        </p:nvSpPr>
        <p:spPr>
          <a:xfrm>
            <a:off x="6400801" y="2022409"/>
            <a:ext cx="4660900" cy="3681545"/>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sz="2400"/>
          </a:p>
        </p:txBody>
      </p:sp>
      <p:sp>
        <p:nvSpPr>
          <p:cNvPr id="8" name="Slide Number Placeholder 3"/>
          <p:cNvSpPr>
            <a:spLocks noGrp="1"/>
          </p:cNvSpPr>
          <p:nvPr>
            <p:ph type="sldNum" sz="quarter" idx="12"/>
          </p:nvPr>
        </p:nvSpPr>
        <p:spPr>
          <a:xfrm>
            <a:off x="6705600" y="6492875"/>
            <a:ext cx="5486400" cy="365125"/>
          </a:xfrm>
        </p:spPr>
        <p:txBody>
          <a:bodyPr/>
          <a:lstStyle/>
          <a:p>
            <a:r>
              <a:rPr lang="en-US" i="1" dirty="0" err="1">
                <a:solidFill>
                  <a:schemeClr val="tx1"/>
                </a:solidFill>
              </a:rPr>
              <a:t>Zaretskaya</a:t>
            </a:r>
            <a:r>
              <a:rPr lang="en-US" i="1" dirty="0">
                <a:solidFill>
                  <a:schemeClr val="tx1"/>
                </a:solidFill>
              </a:rPr>
              <a:t> et al., 2020</a:t>
            </a:r>
          </a:p>
          <a:p>
            <a:endParaRPr lang="en-US" dirty="0">
              <a:solidFill>
                <a:schemeClr val="tx1"/>
              </a:solidFill>
            </a:endParaRPr>
          </a:p>
        </p:txBody>
      </p:sp>
      <p:pic>
        <p:nvPicPr>
          <p:cNvPr id="6" name="Picture 5"/>
          <p:cNvPicPr>
            <a:picLocks noChangeAspect="1"/>
          </p:cNvPicPr>
          <p:nvPr/>
        </p:nvPicPr>
        <p:blipFill>
          <a:blip r:embed="rId4"/>
          <a:stretch>
            <a:fillRect/>
          </a:stretch>
        </p:blipFill>
        <p:spPr>
          <a:xfrm>
            <a:off x="10812176" y="431663"/>
            <a:ext cx="1379825" cy="957429"/>
          </a:xfrm>
          <a:prstGeom prst="rect">
            <a:avLst/>
          </a:prstGeom>
        </p:spPr>
      </p:pic>
      <p:pic>
        <p:nvPicPr>
          <p:cNvPr id="16" name="Picture 15"/>
          <p:cNvPicPr>
            <a:picLocks noChangeAspect="1"/>
          </p:cNvPicPr>
          <p:nvPr/>
        </p:nvPicPr>
        <p:blipFill>
          <a:blip r:embed="rId5"/>
          <a:stretch>
            <a:fillRect/>
          </a:stretch>
        </p:blipFill>
        <p:spPr>
          <a:xfrm>
            <a:off x="9980173" y="2291566"/>
            <a:ext cx="2153465" cy="1065783"/>
          </a:xfrm>
          <a:prstGeom prst="rect">
            <a:avLst/>
          </a:prstGeom>
        </p:spPr>
      </p:pic>
    </p:spTree>
    <p:extLst>
      <p:ext uri="{BB962C8B-B14F-4D97-AF65-F5344CB8AC3E}">
        <p14:creationId xmlns:p14="http://schemas.microsoft.com/office/powerpoint/2010/main" val="391292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Augendominanzsäulen</a:t>
            </a:r>
            <a:r>
              <a:rPr lang="en-US" dirty="0"/>
              <a:t> </a:t>
            </a:r>
            <a:r>
              <a:rPr lang="en-US" i="1" dirty="0"/>
              <a:t>in vivo</a:t>
            </a:r>
            <a:endParaRPr lang="en-US" dirty="0"/>
          </a:p>
        </p:txBody>
      </p:sp>
      <p:pic>
        <p:nvPicPr>
          <p:cNvPr id="5" name="Content Placeholder 4" descr="Figure1_v2_large.jpg"/>
          <p:cNvPicPr>
            <a:picLocks noGrp="1" noChangeAspect="1"/>
          </p:cNvPicPr>
          <p:nvPr>
            <p:ph idx="1"/>
          </p:nvPr>
        </p:nvPicPr>
        <p:blipFill>
          <a:blip r:embed="rId3">
            <a:extLst>
              <a:ext uri="{28A0092B-C50C-407E-A947-70E740481C1C}">
                <a14:useLocalDpi xmlns:a14="http://schemas.microsoft.com/office/drawing/2010/main" val="0"/>
              </a:ext>
            </a:extLst>
          </a:blip>
          <a:srcRect t="-21958" b="-21958"/>
          <a:stretch>
            <a:fillRect/>
          </a:stretch>
        </p:blipFill>
        <p:spPr>
          <a:xfrm>
            <a:off x="1987551" y="1600197"/>
            <a:ext cx="8826500" cy="4525963"/>
          </a:xfrm>
        </p:spPr>
      </p:pic>
      <p:pic>
        <p:nvPicPr>
          <p:cNvPr id="6" name="Picture 5"/>
          <p:cNvPicPr>
            <a:picLocks noChangeAspect="1"/>
          </p:cNvPicPr>
          <p:nvPr/>
        </p:nvPicPr>
        <p:blipFill>
          <a:blip r:embed="rId4"/>
          <a:stretch>
            <a:fillRect/>
          </a:stretch>
        </p:blipFill>
        <p:spPr>
          <a:xfrm>
            <a:off x="10812176" y="431663"/>
            <a:ext cx="1379825" cy="957429"/>
          </a:xfrm>
          <a:prstGeom prst="rect">
            <a:avLst/>
          </a:prstGeom>
        </p:spPr>
      </p:pic>
      <p:pic>
        <p:nvPicPr>
          <p:cNvPr id="12" name="Picture 11"/>
          <p:cNvPicPr>
            <a:picLocks noChangeAspect="1"/>
          </p:cNvPicPr>
          <p:nvPr/>
        </p:nvPicPr>
        <p:blipFill>
          <a:blip r:embed="rId5"/>
          <a:stretch>
            <a:fillRect/>
          </a:stretch>
        </p:blipFill>
        <p:spPr>
          <a:xfrm>
            <a:off x="9980173" y="2291566"/>
            <a:ext cx="2153465" cy="1065783"/>
          </a:xfrm>
          <a:prstGeom prst="rect">
            <a:avLst/>
          </a:prstGeom>
        </p:spPr>
      </p:pic>
      <p:sp>
        <p:nvSpPr>
          <p:cNvPr id="8" name="Slide Number Placeholder 3">
            <a:extLst>
              <a:ext uri="{FF2B5EF4-FFF2-40B4-BE49-F238E27FC236}">
                <a16:creationId xmlns:a16="http://schemas.microsoft.com/office/drawing/2014/main" id="{136AD7E3-133B-4893-99D7-0C60F370353F}"/>
              </a:ext>
            </a:extLst>
          </p:cNvPr>
          <p:cNvSpPr>
            <a:spLocks noGrp="1"/>
          </p:cNvSpPr>
          <p:nvPr>
            <p:ph type="sldNum" sz="quarter" idx="12"/>
          </p:nvPr>
        </p:nvSpPr>
        <p:spPr>
          <a:xfrm>
            <a:off x="6705600" y="6492875"/>
            <a:ext cx="5486400" cy="365125"/>
          </a:xfrm>
        </p:spPr>
        <p:txBody>
          <a:bodyPr/>
          <a:lstStyle/>
          <a:p>
            <a:r>
              <a:rPr lang="en-US" i="1" dirty="0" err="1">
                <a:solidFill>
                  <a:schemeClr val="tx1"/>
                </a:solidFill>
              </a:rPr>
              <a:t>Zaretskaya</a:t>
            </a:r>
            <a:r>
              <a:rPr lang="en-US" i="1" dirty="0">
                <a:solidFill>
                  <a:schemeClr val="tx1"/>
                </a:solidFill>
              </a:rPr>
              <a:t> et al., 2020</a:t>
            </a:r>
          </a:p>
          <a:p>
            <a:endParaRPr lang="en-US" dirty="0">
              <a:solidFill>
                <a:schemeClr val="tx1"/>
              </a:solidFill>
            </a:endParaRPr>
          </a:p>
        </p:txBody>
      </p:sp>
    </p:spTree>
    <p:extLst>
      <p:ext uri="{BB962C8B-B14F-4D97-AF65-F5344CB8AC3E}">
        <p14:creationId xmlns:p14="http://schemas.microsoft.com/office/powerpoint/2010/main" val="1576161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noChangeAspect="1"/>
          </p:cNvGrpSpPr>
          <p:nvPr/>
        </p:nvGrpSpPr>
        <p:grpSpPr>
          <a:xfrm>
            <a:off x="1436019" y="-29011"/>
            <a:ext cx="9324151" cy="6864000"/>
            <a:chOff x="1870810" y="668926"/>
            <a:chExt cx="5616388" cy="4134522"/>
          </a:xfrm>
        </p:grpSpPr>
        <p:pic>
          <p:nvPicPr>
            <p:cNvPr id="3" name="Picture 2"/>
            <p:cNvPicPr>
              <a:picLocks noChangeAspect="1"/>
            </p:cNvPicPr>
            <p:nvPr/>
          </p:nvPicPr>
          <p:blipFill>
            <a:blip r:embed="rId3"/>
            <a:stretch>
              <a:fillRect/>
            </a:stretch>
          </p:blipFill>
          <p:spPr>
            <a:xfrm>
              <a:off x="1870810" y="2088558"/>
              <a:ext cx="5400000" cy="2714890"/>
            </a:xfrm>
            <a:prstGeom prst="rect">
              <a:avLst/>
            </a:prstGeom>
          </p:spPr>
        </p:pic>
        <p:pic>
          <p:nvPicPr>
            <p:cNvPr id="9" name="Picture 8"/>
            <p:cNvPicPr>
              <a:picLocks noChangeAspect="1"/>
            </p:cNvPicPr>
            <p:nvPr/>
          </p:nvPicPr>
          <p:blipFill>
            <a:blip r:embed="rId4"/>
            <a:stretch>
              <a:fillRect/>
            </a:stretch>
          </p:blipFill>
          <p:spPr>
            <a:xfrm>
              <a:off x="5597198" y="986617"/>
              <a:ext cx="1890000" cy="1897652"/>
            </a:xfrm>
            <a:prstGeom prst="rect">
              <a:avLst/>
            </a:prstGeom>
          </p:spPr>
        </p:pic>
        <p:sp>
          <p:nvSpPr>
            <p:cNvPr id="10" name="Rectangle 9"/>
            <p:cNvSpPr/>
            <p:nvPr/>
          </p:nvSpPr>
          <p:spPr>
            <a:xfrm>
              <a:off x="6306081" y="3620691"/>
              <a:ext cx="463675" cy="415147"/>
            </a:xfrm>
            <a:prstGeom prst="rect">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ln w="57150" cmpd="sng">
                  <a:solidFill>
                    <a:schemeClr val="tx1"/>
                  </a:solidFill>
                </a:ln>
              </a:endParaRPr>
            </a:p>
          </p:txBody>
        </p:sp>
        <p:sp>
          <p:nvSpPr>
            <p:cNvPr id="11" name="Trapezoid 10"/>
            <p:cNvSpPr/>
            <p:nvPr/>
          </p:nvSpPr>
          <p:spPr>
            <a:xfrm flipV="1">
              <a:off x="5604304" y="2882742"/>
              <a:ext cx="1857832" cy="712882"/>
            </a:xfrm>
            <a:prstGeom prst="trapezoid">
              <a:avLst>
                <a:gd name="adj" fmla="val 95146"/>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endParaRPr lang="en-US" sz="2400"/>
            </a:p>
          </p:txBody>
        </p:sp>
        <p:sp>
          <p:nvSpPr>
            <p:cNvPr id="12" name="TextBox 11"/>
            <p:cNvSpPr txBox="1"/>
            <p:nvPr/>
          </p:nvSpPr>
          <p:spPr>
            <a:xfrm>
              <a:off x="5712147" y="668926"/>
              <a:ext cx="1309501" cy="278083"/>
            </a:xfrm>
            <a:prstGeom prst="rect">
              <a:avLst/>
            </a:prstGeom>
            <a:noFill/>
          </p:spPr>
          <p:txBody>
            <a:bodyPr wrap="none" lIns="91440" tIns="45720" rIns="91440" bIns="45720" rtlCol="0">
              <a:spAutoFit/>
            </a:bodyPr>
            <a:lstStyle/>
            <a:p>
              <a:r>
                <a:rPr lang="en-US" sz="2400" dirty="0">
                  <a:solidFill>
                    <a:srgbClr val="FF0000"/>
                  </a:solidFill>
                </a:rPr>
                <a:t>0.8x0.8x0.8 mm</a:t>
              </a:r>
            </a:p>
          </p:txBody>
        </p:sp>
      </p:grpSp>
      <p:sp>
        <p:nvSpPr>
          <p:cNvPr id="4" name="Rectangle 3">
            <a:extLst>
              <a:ext uri="{FF2B5EF4-FFF2-40B4-BE49-F238E27FC236}">
                <a16:creationId xmlns:a16="http://schemas.microsoft.com/office/drawing/2014/main" id="{47798C5B-E58A-4CF6-ADCC-E68876F1ED6F}"/>
              </a:ext>
            </a:extLst>
          </p:cNvPr>
          <p:cNvSpPr/>
          <p:nvPr/>
        </p:nvSpPr>
        <p:spPr>
          <a:xfrm>
            <a:off x="7639049" y="523875"/>
            <a:ext cx="1057275" cy="1047750"/>
          </a:xfrm>
          <a:prstGeom prst="rect">
            <a:avLst/>
          </a:prstGeom>
          <a:solidFill>
            <a:schemeClr val="accent5">
              <a:alpha val="50000"/>
            </a:schemeClr>
          </a:solidFill>
          <a:ln>
            <a:solidFill>
              <a:srgbClr val="0070C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BD1238E-EA02-42BA-A123-681A31168517}"/>
              </a:ext>
            </a:extLst>
          </p:cNvPr>
          <p:cNvSpPr txBox="1"/>
          <p:nvPr/>
        </p:nvSpPr>
        <p:spPr>
          <a:xfrm>
            <a:off x="6213086" y="628214"/>
            <a:ext cx="1476686" cy="461665"/>
          </a:xfrm>
          <a:prstGeom prst="rect">
            <a:avLst/>
          </a:prstGeom>
          <a:noFill/>
        </p:spPr>
        <p:txBody>
          <a:bodyPr wrap="none" lIns="91440" tIns="45720" rIns="91440" bIns="45720" rtlCol="0">
            <a:spAutoFit/>
          </a:bodyPr>
          <a:lstStyle/>
          <a:p>
            <a:r>
              <a:rPr lang="en-US" sz="2400" dirty="0">
                <a:solidFill>
                  <a:srgbClr val="0070C0"/>
                </a:solidFill>
              </a:rPr>
              <a:t>3x3x3 mm</a:t>
            </a:r>
          </a:p>
        </p:txBody>
      </p:sp>
    </p:spTree>
    <p:extLst>
      <p:ext uri="{BB962C8B-B14F-4D97-AF65-F5344CB8AC3E}">
        <p14:creationId xmlns:p14="http://schemas.microsoft.com/office/powerpoint/2010/main" val="12255560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EBB40-33C7-476D-924E-60AA68D698BF}"/>
              </a:ext>
            </a:extLst>
          </p:cNvPr>
          <p:cNvSpPr>
            <a:spLocks noGrp="1"/>
          </p:cNvSpPr>
          <p:nvPr>
            <p:ph type="title"/>
          </p:nvPr>
        </p:nvSpPr>
        <p:spPr/>
        <p:txBody>
          <a:bodyPr/>
          <a:lstStyle/>
          <a:p>
            <a:r>
              <a:rPr lang="en-US" dirty="0"/>
              <a:t>In this course</a:t>
            </a:r>
          </a:p>
        </p:txBody>
      </p:sp>
      <p:sp>
        <p:nvSpPr>
          <p:cNvPr id="3" name="Content Placeholder 2">
            <a:extLst>
              <a:ext uri="{FF2B5EF4-FFF2-40B4-BE49-F238E27FC236}">
                <a16:creationId xmlns:a16="http://schemas.microsoft.com/office/drawing/2014/main" id="{0911FFEF-8A6D-4B81-97BD-CFBBB8AE1D9F}"/>
              </a:ext>
            </a:extLst>
          </p:cNvPr>
          <p:cNvSpPr>
            <a:spLocks noGrp="1"/>
          </p:cNvSpPr>
          <p:nvPr>
            <p:ph idx="1"/>
          </p:nvPr>
        </p:nvSpPr>
        <p:spPr/>
        <p:txBody>
          <a:bodyPr/>
          <a:lstStyle/>
          <a:p>
            <a:r>
              <a:rPr lang="en-US" dirty="0"/>
              <a:t>Project 6.1: Can we detect ocular dominance signal with representational similarity analysis?</a:t>
            </a:r>
          </a:p>
          <a:p>
            <a:r>
              <a:rPr lang="en-US" dirty="0"/>
              <a:t>Project 6.2: Can we detect </a:t>
            </a:r>
            <a:r>
              <a:rPr lang="en-US"/>
              <a:t>(decode) ocular </a:t>
            </a:r>
            <a:r>
              <a:rPr lang="en-US" dirty="0"/>
              <a:t>dominance </a:t>
            </a:r>
            <a:r>
              <a:rPr lang="en-US"/>
              <a:t>signal with SVM?</a:t>
            </a:r>
            <a:endParaRPr lang="en-US" dirty="0"/>
          </a:p>
        </p:txBody>
      </p:sp>
    </p:spTree>
    <p:extLst>
      <p:ext uri="{BB962C8B-B14F-4D97-AF65-F5344CB8AC3E}">
        <p14:creationId xmlns:p14="http://schemas.microsoft.com/office/powerpoint/2010/main" val="3436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fMRI analysis</a:t>
            </a:r>
          </a:p>
        </p:txBody>
      </p:sp>
      <p:graphicFrame>
        <p:nvGraphicFramePr>
          <p:cNvPr id="7" name="Content Placeholder 6"/>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8386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Single-subject (first-level) analysis </a:t>
            </a:r>
          </a:p>
        </p:txBody>
      </p:sp>
      <p:sp>
        <p:nvSpPr>
          <p:cNvPr id="4" name="Text Placeholder 3"/>
          <p:cNvSpPr>
            <a:spLocks noGrp="1"/>
          </p:cNvSpPr>
          <p:nvPr>
            <p:ph type="body" sz="quarter" idx="13"/>
          </p:nvPr>
        </p:nvSpPr>
        <p:spPr/>
        <p:txBody>
          <a:bodyPr>
            <a:normAutofit/>
          </a:bodyPr>
          <a:lstStyle/>
          <a:p>
            <a:pPr marL="0" indent="0" algn="ctr">
              <a:buNone/>
            </a:pPr>
            <a:r>
              <a:rPr lang="en-US" dirty="0" err="1"/>
              <a:t>Univariate</a:t>
            </a:r>
            <a:r>
              <a:rPr lang="en-US" dirty="0"/>
              <a:t>/voxel-wise analysis</a:t>
            </a:r>
          </a:p>
        </p:txBody>
      </p:sp>
      <p:pic>
        <p:nvPicPr>
          <p:cNvPr id="6" name="Picture 5" descr="epi_example.jpg"/>
          <p:cNvPicPr>
            <a:picLocks noChangeAspect="1"/>
          </p:cNvPicPr>
          <p:nvPr/>
        </p:nvPicPr>
        <p:blipFill rotWithShape="1">
          <a:blip r:embed="rId3">
            <a:extLst>
              <a:ext uri="{28A0092B-C50C-407E-A947-70E740481C1C}">
                <a14:useLocalDpi xmlns:a14="http://schemas.microsoft.com/office/drawing/2010/main" val="0"/>
              </a:ext>
            </a:extLst>
          </a:blip>
          <a:srcRect l="4232" t="41364" r="53418"/>
          <a:stretch/>
        </p:blipFill>
        <p:spPr>
          <a:xfrm>
            <a:off x="4443638" y="2200008"/>
            <a:ext cx="3600000" cy="3681680"/>
          </a:xfrm>
          <a:prstGeom prst="rect">
            <a:avLst/>
          </a:prstGeom>
        </p:spPr>
      </p:pic>
      <p:graphicFrame>
        <p:nvGraphicFramePr>
          <p:cNvPr id="8" name="Table 7"/>
          <p:cNvGraphicFramePr>
            <a:graphicFrameLocks noGrp="1"/>
          </p:cNvGraphicFramePr>
          <p:nvPr>
            <p:extLst/>
          </p:nvPr>
        </p:nvGraphicFramePr>
        <p:xfrm>
          <a:off x="4443638" y="2200009"/>
          <a:ext cx="3540760" cy="368167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tblGrid>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5"/>
                  </a:ext>
                </a:extLst>
              </a:tr>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5"/>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5" name="TextBox 4"/>
          <p:cNvSpPr txBox="1"/>
          <p:nvPr/>
        </p:nvSpPr>
        <p:spPr>
          <a:xfrm>
            <a:off x="2800836" y="6120510"/>
            <a:ext cx="6596678" cy="369332"/>
          </a:xfrm>
          <a:prstGeom prst="rect">
            <a:avLst/>
          </a:prstGeom>
          <a:noFill/>
        </p:spPr>
        <p:txBody>
          <a:bodyPr wrap="none" rtlCol="0">
            <a:spAutoFit/>
          </a:bodyPr>
          <a:lstStyle/>
          <a:p>
            <a:pPr algn="ctr"/>
            <a:r>
              <a:rPr lang="en-US" dirty="0">
                <a:solidFill>
                  <a:schemeClr val="accent2"/>
                </a:solidFill>
              </a:rPr>
              <a:t>Question: Which areas are activated by the flickering checkerboard?</a:t>
            </a:r>
          </a:p>
        </p:txBody>
      </p:sp>
    </p:spTree>
    <p:extLst>
      <p:ext uri="{BB962C8B-B14F-4D97-AF65-F5344CB8AC3E}">
        <p14:creationId xmlns:p14="http://schemas.microsoft.com/office/powerpoint/2010/main" val="699100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Checkerboard experiment</a:t>
            </a:r>
          </a:p>
        </p:txBody>
      </p:sp>
      <p:sp>
        <p:nvSpPr>
          <p:cNvPr id="3" name="Rectangular Callout 2"/>
          <p:cNvSpPr/>
          <p:nvPr/>
        </p:nvSpPr>
        <p:spPr>
          <a:xfrm>
            <a:off x="1981201"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3446844"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28" y="1616199"/>
            <a:ext cx="900000" cy="661500"/>
          </a:xfrm>
          <a:prstGeom prst="rect">
            <a:avLst/>
          </a:prstGeom>
        </p:spPr>
      </p:pic>
      <p:sp>
        <p:nvSpPr>
          <p:cNvPr id="11" name="Rectangle 10"/>
          <p:cNvSpPr/>
          <p:nvPr/>
        </p:nvSpPr>
        <p:spPr>
          <a:xfrm>
            <a:off x="3527658" y="1626304"/>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epi_example.jpg"/>
          <p:cNvPicPr>
            <a:picLocks noChangeAspect="1"/>
          </p:cNvPicPr>
          <p:nvPr/>
        </p:nvPicPr>
        <p:blipFill rotWithShape="1">
          <a:blip r:embed="rId4">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sp>
        <p:nvSpPr>
          <p:cNvPr id="18" name="Rectangle 17"/>
          <p:cNvSpPr/>
          <p:nvPr/>
        </p:nvSpPr>
        <p:spPr>
          <a:xfrm>
            <a:off x="2279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28" name="Chart 27"/>
          <p:cNvGraphicFramePr>
            <a:graphicFrameLocks/>
          </p:cNvGraphicFramePr>
          <p:nvPr>
            <p:extLst/>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501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Checkerboard experiment</a:t>
            </a:r>
          </a:p>
        </p:txBody>
      </p:sp>
      <p:sp>
        <p:nvSpPr>
          <p:cNvPr id="3" name="Rectangular Callout 2"/>
          <p:cNvSpPr/>
          <p:nvPr/>
        </p:nvSpPr>
        <p:spPr>
          <a:xfrm>
            <a:off x="1981201"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3446844"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128" y="1616199"/>
            <a:ext cx="900000" cy="661500"/>
          </a:xfrm>
          <a:prstGeom prst="rect">
            <a:avLst/>
          </a:prstGeom>
        </p:spPr>
      </p:pic>
      <p:sp>
        <p:nvSpPr>
          <p:cNvPr id="11" name="Rectangle 10"/>
          <p:cNvSpPr/>
          <p:nvPr/>
        </p:nvSpPr>
        <p:spPr>
          <a:xfrm>
            <a:off x="3527658" y="1626304"/>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epi_example.jpg"/>
          <p:cNvPicPr>
            <a:picLocks noChangeAspect="1"/>
          </p:cNvPicPr>
          <p:nvPr/>
        </p:nvPicPr>
        <p:blipFill rotWithShape="1">
          <a:blip r:embed="rId4">
            <a:extLst>
              <a:ext uri="{28A0092B-C50C-407E-A947-70E740481C1C}">
                <a14:useLocalDpi xmlns:a14="http://schemas.microsoft.com/office/drawing/2010/main" val="0"/>
              </a:ext>
            </a:extLst>
          </a:blip>
          <a:srcRect l="4232" t="41364" r="53418"/>
          <a:stretch/>
        </p:blipFill>
        <p:spPr>
          <a:xfrm>
            <a:off x="1879128" y="4299003"/>
            <a:ext cx="1080000" cy="1104504"/>
          </a:xfrm>
          <a:prstGeom prst="rect">
            <a:avLst/>
          </a:prstGeom>
        </p:spPr>
      </p:pic>
      <p:sp>
        <p:nvSpPr>
          <p:cNvPr id="18" name="Rectangle 17"/>
          <p:cNvSpPr/>
          <p:nvPr/>
        </p:nvSpPr>
        <p:spPr>
          <a:xfrm>
            <a:off x="2279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4" name="Chart 13"/>
          <p:cNvGraphicFramePr>
            <a:graphicFrameLocks/>
          </p:cNvGraphicFramePr>
          <p:nvPr>
            <p:extLst/>
          </p:nvPr>
        </p:nvGraphicFramePr>
        <p:xfrm>
          <a:off x="1596000" y="2223000"/>
          <a:ext cx="9000000" cy="241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02581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 (GLM)</a:t>
            </a:r>
          </a:p>
        </p:txBody>
      </p:sp>
      <p:graphicFrame>
        <p:nvGraphicFramePr>
          <p:cNvPr id="6" name="Content Placeholder 5"/>
          <p:cNvGraphicFramePr>
            <a:graphicFrameLocks noGrp="1"/>
          </p:cNvGraphicFramePr>
          <p:nvPr>
            <p:ph idx="1"/>
            <p:extLst/>
          </p:nvPr>
        </p:nvGraphicFramePr>
        <p:xfrm>
          <a:off x="2618444" y="2220114"/>
          <a:ext cx="6800817" cy="275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6482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3156</Words>
  <Application>Microsoft Office PowerPoint</Application>
  <PresentationFormat>Widescreen</PresentationFormat>
  <Paragraphs>328</Paragraphs>
  <Slides>47</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Lucida Grande</vt:lpstr>
      <vt:lpstr>Office Theme</vt:lpstr>
      <vt:lpstr>Multivariate fMRI</vt:lpstr>
      <vt:lpstr>A typical experiment</vt:lpstr>
      <vt:lpstr>A typical research question</vt:lpstr>
      <vt:lpstr>4D functional dataset</vt:lpstr>
      <vt:lpstr>fMRI analysis</vt:lpstr>
      <vt:lpstr>Single-subject (first-level) analysis </vt:lpstr>
      <vt:lpstr>Checkerboard experiment</vt:lpstr>
      <vt:lpstr>Checkerboard experiment</vt:lpstr>
      <vt:lpstr>General Linear Model (GLM)</vt:lpstr>
      <vt:lpstr>Building regressors</vt:lpstr>
      <vt:lpstr>Building regressors</vt:lpstr>
      <vt:lpstr>General Linear Model</vt:lpstr>
      <vt:lpstr>General linear model fit</vt:lpstr>
      <vt:lpstr>Statistical inference (t-test) in GLM</vt:lpstr>
      <vt:lpstr>Multiple comparisons correction</vt:lpstr>
      <vt:lpstr>What about two conditions? Checkerboard vs. Cola</vt:lpstr>
      <vt:lpstr>General Linear Model</vt:lpstr>
      <vt:lpstr>Statistical inference (t-test) in GLM</vt:lpstr>
      <vt:lpstr>What about X conditions? Design Matrix</vt:lpstr>
      <vt:lpstr>Contrast: linear combination of betas</vt:lpstr>
      <vt:lpstr>Group analysis (second-level analysis)</vt:lpstr>
      <vt:lpstr>GLM advantages</vt:lpstr>
      <vt:lpstr>Multivariate analysis: Cola vs. Pepsi</vt:lpstr>
      <vt:lpstr>A widely used method in neuroscience</vt:lpstr>
      <vt:lpstr>First MVPA paper</vt:lpstr>
      <vt:lpstr>First MVPA paper</vt:lpstr>
      <vt:lpstr>Main principle: two runs, 3 voxels</vt:lpstr>
      <vt:lpstr>Main principle: two runs, 3 voxels</vt:lpstr>
      <vt:lpstr>First SVM paper(s): year 2005</vt:lpstr>
      <vt:lpstr>Main principle: 2D</vt:lpstr>
      <vt:lpstr>Main principle</vt:lpstr>
      <vt:lpstr>Main principle</vt:lpstr>
      <vt:lpstr>Why do classifiers work?</vt:lpstr>
      <vt:lpstr>In this course: human ocular dominance columns</vt:lpstr>
      <vt:lpstr>Amblyopia</vt:lpstr>
      <vt:lpstr>PowerPoint Presentation</vt:lpstr>
      <vt:lpstr>PowerPoint Presentation</vt:lpstr>
      <vt:lpstr>fMRT - Experiment</vt:lpstr>
      <vt:lpstr>fMRT - Experiment</vt:lpstr>
      <vt:lpstr>fMRT - Experiment</vt:lpstr>
      <vt:lpstr>PowerPoint Presentation</vt:lpstr>
      <vt:lpstr>PowerPoint Presentation</vt:lpstr>
      <vt:lpstr>PowerPoint Presentation</vt:lpstr>
      <vt:lpstr>Ocular dominance columns in vivo</vt:lpstr>
      <vt:lpstr>Augendominanzsäulen in vivo</vt:lpstr>
      <vt:lpstr>PowerPoint Presentation</vt:lpstr>
      <vt:lpstr>In this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Multivariate fMRI</dc:title>
  <dc:creator>Zaretskaya, Natalia (natalia.zaretskaya@uni-graz.at)</dc:creator>
  <cp:lastModifiedBy>Zaretskaya, Natalia (natalia.zaretskaya@uni-graz.at)</cp:lastModifiedBy>
  <cp:revision>18</cp:revision>
  <dcterms:created xsi:type="dcterms:W3CDTF">2022-04-20T14:35:12Z</dcterms:created>
  <dcterms:modified xsi:type="dcterms:W3CDTF">2022-04-21T13:10:39Z</dcterms:modified>
</cp:coreProperties>
</file>